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05" r:id="rId2"/>
  </p:sldMasterIdLst>
  <p:notesMasterIdLst>
    <p:notesMasterId r:id="rId46"/>
  </p:notesMasterIdLst>
  <p:sldIdLst>
    <p:sldId id="473" r:id="rId3"/>
    <p:sldId id="483" r:id="rId4"/>
    <p:sldId id="474" r:id="rId5"/>
    <p:sldId id="485" r:id="rId6"/>
    <p:sldId id="486" r:id="rId7"/>
    <p:sldId id="487" r:id="rId8"/>
    <p:sldId id="488" r:id="rId9"/>
    <p:sldId id="489" r:id="rId10"/>
    <p:sldId id="477" r:id="rId11"/>
    <p:sldId id="490" r:id="rId12"/>
    <p:sldId id="491" r:id="rId13"/>
    <p:sldId id="492" r:id="rId14"/>
    <p:sldId id="478" r:id="rId15"/>
    <p:sldId id="493" r:id="rId16"/>
    <p:sldId id="494" r:id="rId17"/>
    <p:sldId id="495" r:id="rId18"/>
    <p:sldId id="496" r:id="rId19"/>
    <p:sldId id="484" r:id="rId20"/>
    <p:sldId id="497" r:id="rId21"/>
    <p:sldId id="498" r:id="rId22"/>
    <p:sldId id="499" r:id="rId23"/>
    <p:sldId id="513" r:id="rId24"/>
    <p:sldId id="514" r:id="rId25"/>
    <p:sldId id="515" r:id="rId26"/>
    <p:sldId id="479"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480" r:id="rId40"/>
    <p:sldId id="512" r:id="rId41"/>
    <p:sldId id="516" r:id="rId42"/>
    <p:sldId id="518" r:id="rId43"/>
    <p:sldId id="520" r:id="rId44"/>
    <p:sldId id="308" r:id="rId45"/>
  </p:sldIdLst>
  <p:sldSz cx="9906000" cy="6858000" type="A4"/>
  <p:notesSz cx="6858000" cy="9144000"/>
  <p:defaultTex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560060"/>
    <a:srgbClr val="9C41A2"/>
    <a:srgbClr val="990099"/>
    <a:srgbClr val="00CC66"/>
    <a:srgbClr val="FF9900"/>
    <a:srgbClr val="CC0099"/>
    <a:srgbClr val="CC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4" autoAdjust="0"/>
    <p:restoredTop sz="94499" autoAdjust="0"/>
  </p:normalViewPr>
  <p:slideViewPr>
    <p:cSldViewPr showGuides="1">
      <p:cViewPr>
        <p:scale>
          <a:sx n="90" d="100"/>
          <a:sy n="90" d="100"/>
        </p:scale>
        <p:origin x="-648" y="-78"/>
      </p:cViewPr>
      <p:guideLst>
        <p:guide orient="horz" pos="4319"/>
        <p:guide/>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61EE9-7285-4050-A9B2-8C47D69F8F55}" type="doc">
      <dgm:prSet loTypeId="urn:microsoft.com/office/officeart/2005/8/layout/chevron2" loCatId="list" qsTypeId="urn:microsoft.com/office/officeart/2005/8/quickstyle/3d1" qsCatId="3D" csTypeId="urn:microsoft.com/office/officeart/2005/8/colors/accent1_5" csCatId="accent1" phldr="1"/>
      <dgm:spPr/>
      <dgm:t>
        <a:bodyPr/>
        <a:lstStyle/>
        <a:p>
          <a:endParaRPr lang="zh-CN" altLang="en-US"/>
        </a:p>
      </dgm:t>
    </dgm:pt>
    <dgm:pt modelId="{5BBCC8F7-D47B-46F9-A9B0-9E31E376CCEE}">
      <dgm:prSet phldrT="[文本]"/>
      <dgm:spPr/>
      <dgm:t>
        <a:bodyPr/>
        <a:lstStyle/>
        <a:p>
          <a:r>
            <a:rPr lang="zh-CN" altLang="en-US" dirty="0" smtClean="0">
              <a:solidFill>
                <a:srgbClr val="0070C0"/>
              </a:solidFill>
            </a:rPr>
            <a:t>一</a:t>
          </a:r>
          <a:endParaRPr lang="zh-CN" altLang="en-US" dirty="0">
            <a:solidFill>
              <a:srgbClr val="0070C0"/>
            </a:solidFill>
          </a:endParaRPr>
        </a:p>
      </dgm:t>
    </dgm:pt>
    <dgm:pt modelId="{676EEEAA-63E7-45CA-8CA1-5222292E3B36}" type="parTrans" cxnId="{FACED8AC-BD51-402A-9AF4-C7D8BAA8A354}">
      <dgm:prSet/>
      <dgm:spPr/>
      <dgm:t>
        <a:bodyPr/>
        <a:lstStyle/>
        <a:p>
          <a:endParaRPr lang="zh-CN" altLang="en-US">
            <a:solidFill>
              <a:srgbClr val="0070C0"/>
            </a:solidFill>
          </a:endParaRPr>
        </a:p>
      </dgm:t>
    </dgm:pt>
    <dgm:pt modelId="{AC150A6F-FCBB-449B-9489-48A52E65ADE9}" type="sibTrans" cxnId="{FACED8AC-BD51-402A-9AF4-C7D8BAA8A354}">
      <dgm:prSet/>
      <dgm:spPr/>
      <dgm:t>
        <a:bodyPr/>
        <a:lstStyle/>
        <a:p>
          <a:endParaRPr lang="zh-CN" altLang="en-US">
            <a:solidFill>
              <a:srgbClr val="0070C0"/>
            </a:solidFill>
          </a:endParaRPr>
        </a:p>
      </dgm:t>
    </dgm:pt>
    <dgm:pt modelId="{51B5AAF1-EED0-4B31-BBA7-8E88317AB4C1}">
      <dgm:prSet phldrT="[文本]"/>
      <dgm:spPr/>
      <dgm:t>
        <a:bodyPr/>
        <a:lstStyle/>
        <a:p>
          <a:r>
            <a:rPr lang="zh-CN" altLang="en-US" dirty="0" smtClean="0">
              <a:solidFill>
                <a:srgbClr val="0070C0"/>
              </a:solidFill>
              <a:latin typeface="微软雅黑" pitchFamily="34" charset="-122"/>
              <a:ea typeface="微软雅黑" pitchFamily="34" charset="-122"/>
            </a:rPr>
            <a:t>什么是商业智能</a:t>
          </a:r>
          <a:r>
            <a:rPr lang="en-US" altLang="zh-CN" dirty="0" smtClean="0">
              <a:solidFill>
                <a:srgbClr val="0070C0"/>
              </a:solidFill>
              <a:latin typeface="微软雅黑" pitchFamily="34" charset="-122"/>
              <a:ea typeface="微软雅黑" pitchFamily="34" charset="-122"/>
            </a:rPr>
            <a:t>(BI)</a:t>
          </a:r>
          <a:r>
            <a:rPr lang="zh-CN" altLang="en-US" dirty="0" smtClean="0">
              <a:solidFill>
                <a:srgbClr val="0070C0"/>
              </a:solidFill>
              <a:latin typeface="微软雅黑" pitchFamily="34" charset="-122"/>
              <a:ea typeface="微软雅黑" pitchFamily="34" charset="-122"/>
            </a:rPr>
            <a:t>？</a:t>
          </a:r>
          <a:endParaRPr lang="zh-CN" altLang="en-US" dirty="0">
            <a:solidFill>
              <a:srgbClr val="0070C0"/>
            </a:solidFill>
          </a:endParaRPr>
        </a:p>
      </dgm:t>
    </dgm:pt>
    <dgm:pt modelId="{E23F987F-FF6C-417E-8A40-B0CA5818477E}" type="parTrans" cxnId="{33DEE22D-1995-4981-9439-1E5D2A12D305}">
      <dgm:prSet/>
      <dgm:spPr/>
      <dgm:t>
        <a:bodyPr/>
        <a:lstStyle/>
        <a:p>
          <a:endParaRPr lang="zh-CN" altLang="en-US">
            <a:solidFill>
              <a:srgbClr val="0070C0"/>
            </a:solidFill>
          </a:endParaRPr>
        </a:p>
      </dgm:t>
    </dgm:pt>
    <dgm:pt modelId="{17E625A0-E05C-42CE-A1A1-10D5E7DE42A9}" type="sibTrans" cxnId="{33DEE22D-1995-4981-9439-1E5D2A12D305}">
      <dgm:prSet/>
      <dgm:spPr/>
      <dgm:t>
        <a:bodyPr/>
        <a:lstStyle/>
        <a:p>
          <a:endParaRPr lang="zh-CN" altLang="en-US">
            <a:solidFill>
              <a:srgbClr val="0070C0"/>
            </a:solidFill>
          </a:endParaRPr>
        </a:p>
      </dgm:t>
    </dgm:pt>
    <dgm:pt modelId="{E7CD08BC-E8B1-402F-8723-5E298A6B64A1}">
      <dgm:prSet phldrT="[文本]"/>
      <dgm:spPr/>
      <dgm:t>
        <a:bodyPr/>
        <a:lstStyle/>
        <a:p>
          <a:r>
            <a:rPr lang="zh-CN" altLang="en-US" dirty="0" smtClean="0">
              <a:solidFill>
                <a:srgbClr val="0070C0"/>
              </a:solidFill>
            </a:rPr>
            <a:t>二</a:t>
          </a:r>
          <a:endParaRPr lang="zh-CN" altLang="en-US" dirty="0">
            <a:solidFill>
              <a:srgbClr val="0070C0"/>
            </a:solidFill>
          </a:endParaRPr>
        </a:p>
      </dgm:t>
    </dgm:pt>
    <dgm:pt modelId="{445CD311-CD30-4DCE-A48A-5B6F82B9DBCA}" type="parTrans" cxnId="{78DFA31C-FE80-4E60-B801-4C0971A01FDA}">
      <dgm:prSet/>
      <dgm:spPr/>
      <dgm:t>
        <a:bodyPr/>
        <a:lstStyle/>
        <a:p>
          <a:endParaRPr lang="zh-CN" altLang="en-US">
            <a:solidFill>
              <a:srgbClr val="0070C0"/>
            </a:solidFill>
          </a:endParaRPr>
        </a:p>
      </dgm:t>
    </dgm:pt>
    <dgm:pt modelId="{222D576D-5FD1-4DD1-A699-32C7DFC4EEA7}" type="sibTrans" cxnId="{78DFA31C-FE80-4E60-B801-4C0971A01FDA}">
      <dgm:prSet/>
      <dgm:spPr/>
      <dgm:t>
        <a:bodyPr/>
        <a:lstStyle/>
        <a:p>
          <a:endParaRPr lang="zh-CN" altLang="en-US">
            <a:solidFill>
              <a:srgbClr val="0070C0"/>
            </a:solidFill>
          </a:endParaRPr>
        </a:p>
      </dgm:t>
    </dgm:pt>
    <dgm:pt modelId="{98E5B881-CD56-4FC0-A632-F1C53736D5AF}">
      <dgm:prSet phldrT="[文本]"/>
      <dgm:spPr/>
      <dgm:t>
        <a:bodyPr/>
        <a:lstStyle/>
        <a:p>
          <a:r>
            <a:rPr lang="zh-CN" altLang="en-US" dirty="0" smtClean="0">
              <a:solidFill>
                <a:srgbClr val="0070C0"/>
              </a:solidFill>
              <a:latin typeface="微软雅黑" pitchFamily="34" charset="-122"/>
              <a:ea typeface="微软雅黑" pitchFamily="34" charset="-122"/>
            </a:rPr>
            <a:t>商业智能做了什么？</a:t>
          </a:r>
          <a:endParaRPr lang="zh-CN" altLang="en-US" dirty="0">
            <a:solidFill>
              <a:srgbClr val="0070C0"/>
            </a:solidFill>
          </a:endParaRPr>
        </a:p>
      </dgm:t>
    </dgm:pt>
    <dgm:pt modelId="{F2EA5EFC-38B5-400D-94D9-7240815639A4}" type="parTrans" cxnId="{D1A9EDA2-1651-4D3B-B3AD-FF86808364CF}">
      <dgm:prSet/>
      <dgm:spPr/>
      <dgm:t>
        <a:bodyPr/>
        <a:lstStyle/>
        <a:p>
          <a:endParaRPr lang="zh-CN" altLang="en-US">
            <a:solidFill>
              <a:srgbClr val="0070C0"/>
            </a:solidFill>
          </a:endParaRPr>
        </a:p>
      </dgm:t>
    </dgm:pt>
    <dgm:pt modelId="{0D567B1C-55B8-410F-A176-4D9FF88057BC}" type="sibTrans" cxnId="{D1A9EDA2-1651-4D3B-B3AD-FF86808364CF}">
      <dgm:prSet/>
      <dgm:spPr/>
      <dgm:t>
        <a:bodyPr/>
        <a:lstStyle/>
        <a:p>
          <a:endParaRPr lang="zh-CN" altLang="en-US">
            <a:solidFill>
              <a:srgbClr val="0070C0"/>
            </a:solidFill>
          </a:endParaRPr>
        </a:p>
      </dgm:t>
    </dgm:pt>
    <dgm:pt modelId="{B12A06F6-8D71-4705-A699-CED75D809D99}">
      <dgm:prSet phldrT="[文本]"/>
      <dgm:spPr/>
      <dgm:t>
        <a:bodyPr/>
        <a:lstStyle/>
        <a:p>
          <a:r>
            <a:rPr lang="zh-CN" altLang="en-US" dirty="0" smtClean="0">
              <a:solidFill>
                <a:srgbClr val="0070C0"/>
              </a:solidFill>
            </a:rPr>
            <a:t>三</a:t>
          </a:r>
          <a:endParaRPr lang="zh-CN" altLang="en-US" dirty="0">
            <a:solidFill>
              <a:srgbClr val="0070C0"/>
            </a:solidFill>
          </a:endParaRPr>
        </a:p>
      </dgm:t>
    </dgm:pt>
    <dgm:pt modelId="{5FDD06F6-328A-4AD6-8BE6-0EC12FF01830}" type="parTrans" cxnId="{AF815AF9-5F38-4BFC-B6CB-5A292CDF9F0A}">
      <dgm:prSet/>
      <dgm:spPr/>
      <dgm:t>
        <a:bodyPr/>
        <a:lstStyle/>
        <a:p>
          <a:endParaRPr lang="zh-CN" altLang="en-US">
            <a:solidFill>
              <a:srgbClr val="0070C0"/>
            </a:solidFill>
          </a:endParaRPr>
        </a:p>
      </dgm:t>
    </dgm:pt>
    <dgm:pt modelId="{BB357A89-BDF1-4804-80C6-3DEC12782483}" type="sibTrans" cxnId="{AF815AF9-5F38-4BFC-B6CB-5A292CDF9F0A}">
      <dgm:prSet/>
      <dgm:spPr/>
      <dgm:t>
        <a:bodyPr/>
        <a:lstStyle/>
        <a:p>
          <a:endParaRPr lang="zh-CN" altLang="en-US">
            <a:solidFill>
              <a:srgbClr val="0070C0"/>
            </a:solidFill>
          </a:endParaRPr>
        </a:p>
      </dgm:t>
    </dgm:pt>
    <dgm:pt modelId="{5850F1C6-C96C-4C1A-99D4-E6D495C54AE3}">
      <dgm:prSet phldrT="[文本]"/>
      <dgm:spPr/>
      <dgm:t>
        <a:bodyPr/>
        <a:lstStyle/>
        <a:p>
          <a:r>
            <a:rPr lang="zh-CN" altLang="en-US" dirty="0" smtClean="0">
              <a:solidFill>
                <a:srgbClr val="0070C0"/>
              </a:solidFill>
              <a:latin typeface="微软雅黑" pitchFamily="34" charset="-122"/>
              <a:ea typeface="微软雅黑" pitchFamily="34" charset="-122"/>
            </a:rPr>
            <a:t>商业智能如何实现？</a:t>
          </a:r>
          <a:endParaRPr lang="zh-CN" altLang="en-US" dirty="0">
            <a:solidFill>
              <a:srgbClr val="0070C0"/>
            </a:solidFill>
          </a:endParaRPr>
        </a:p>
      </dgm:t>
    </dgm:pt>
    <dgm:pt modelId="{CC4FB8B2-6237-4BA9-BDFE-DC9CFAF1CFF5}" type="parTrans" cxnId="{7F6AF84A-C936-4178-8E6E-4637D164FDFB}">
      <dgm:prSet/>
      <dgm:spPr/>
      <dgm:t>
        <a:bodyPr/>
        <a:lstStyle/>
        <a:p>
          <a:endParaRPr lang="zh-CN" altLang="en-US">
            <a:solidFill>
              <a:srgbClr val="0070C0"/>
            </a:solidFill>
          </a:endParaRPr>
        </a:p>
      </dgm:t>
    </dgm:pt>
    <dgm:pt modelId="{3C9416A3-A408-4EB2-A5B8-6343A9383BF1}" type="sibTrans" cxnId="{7F6AF84A-C936-4178-8E6E-4637D164FDFB}">
      <dgm:prSet/>
      <dgm:spPr/>
      <dgm:t>
        <a:bodyPr/>
        <a:lstStyle/>
        <a:p>
          <a:endParaRPr lang="zh-CN" altLang="en-US">
            <a:solidFill>
              <a:srgbClr val="0070C0"/>
            </a:solidFill>
          </a:endParaRPr>
        </a:p>
      </dgm:t>
    </dgm:pt>
    <dgm:pt modelId="{A43B2957-9033-4E3C-8D16-AE53F12B9239}">
      <dgm:prSet phldrT="[文本]"/>
      <dgm:spPr/>
      <dgm:t>
        <a:bodyPr/>
        <a:lstStyle/>
        <a:p>
          <a:r>
            <a:rPr lang="zh-CN" altLang="en-US" dirty="0" smtClean="0">
              <a:solidFill>
                <a:srgbClr val="0070C0"/>
              </a:solidFill>
            </a:rPr>
            <a:t>四</a:t>
          </a:r>
          <a:endParaRPr lang="zh-CN" altLang="en-US" dirty="0">
            <a:solidFill>
              <a:srgbClr val="0070C0"/>
            </a:solidFill>
          </a:endParaRPr>
        </a:p>
      </dgm:t>
    </dgm:pt>
    <dgm:pt modelId="{165C88FF-1E68-48AC-A7C4-726269A62506}" type="parTrans" cxnId="{568F9C5E-3B70-4FE9-8B8F-227240A82534}">
      <dgm:prSet/>
      <dgm:spPr/>
      <dgm:t>
        <a:bodyPr/>
        <a:lstStyle/>
        <a:p>
          <a:endParaRPr lang="zh-CN" altLang="en-US">
            <a:solidFill>
              <a:srgbClr val="0070C0"/>
            </a:solidFill>
          </a:endParaRPr>
        </a:p>
      </dgm:t>
    </dgm:pt>
    <dgm:pt modelId="{5A978294-137F-4D7D-9C12-D3AFEE139426}" type="sibTrans" cxnId="{568F9C5E-3B70-4FE9-8B8F-227240A82534}">
      <dgm:prSet/>
      <dgm:spPr/>
      <dgm:t>
        <a:bodyPr/>
        <a:lstStyle/>
        <a:p>
          <a:endParaRPr lang="zh-CN" altLang="en-US">
            <a:solidFill>
              <a:srgbClr val="0070C0"/>
            </a:solidFill>
          </a:endParaRPr>
        </a:p>
      </dgm:t>
    </dgm:pt>
    <dgm:pt modelId="{DDD420A0-6112-43C0-88EA-BB4833FB4999}">
      <dgm:prSet phldrT="[文本]"/>
      <dgm:spPr/>
      <dgm:t>
        <a:bodyPr/>
        <a:lstStyle/>
        <a:p>
          <a:r>
            <a:rPr lang="zh-CN" altLang="en-US" dirty="0" smtClean="0">
              <a:solidFill>
                <a:srgbClr val="0070C0"/>
              </a:solidFill>
            </a:rPr>
            <a:t>五</a:t>
          </a:r>
          <a:endParaRPr lang="zh-CN" altLang="en-US" dirty="0">
            <a:solidFill>
              <a:srgbClr val="0070C0"/>
            </a:solidFill>
          </a:endParaRPr>
        </a:p>
      </dgm:t>
    </dgm:pt>
    <dgm:pt modelId="{83DFEF2F-B1FD-4197-A491-62EB2704CDC5}" type="parTrans" cxnId="{EB5D884D-BD7A-4A49-B3BA-0203BAB91ECA}">
      <dgm:prSet/>
      <dgm:spPr/>
      <dgm:t>
        <a:bodyPr/>
        <a:lstStyle/>
        <a:p>
          <a:endParaRPr lang="zh-CN" altLang="en-US">
            <a:solidFill>
              <a:srgbClr val="0070C0"/>
            </a:solidFill>
          </a:endParaRPr>
        </a:p>
      </dgm:t>
    </dgm:pt>
    <dgm:pt modelId="{3254A64E-E8B4-45AC-BDB1-702EAD5BAED7}" type="sibTrans" cxnId="{EB5D884D-BD7A-4A49-B3BA-0203BAB91ECA}">
      <dgm:prSet/>
      <dgm:spPr/>
      <dgm:t>
        <a:bodyPr/>
        <a:lstStyle/>
        <a:p>
          <a:endParaRPr lang="zh-CN" altLang="en-US">
            <a:solidFill>
              <a:srgbClr val="0070C0"/>
            </a:solidFill>
          </a:endParaRPr>
        </a:p>
      </dgm:t>
    </dgm:pt>
    <dgm:pt modelId="{73EDCD44-6FC0-401F-998E-C6F5AB71B50A}">
      <dgm:prSet phldrT="[文本]"/>
      <dgm:spPr/>
      <dgm:t>
        <a:bodyPr/>
        <a:lstStyle/>
        <a:p>
          <a:r>
            <a:rPr lang="zh-CN" altLang="en-US" dirty="0" smtClean="0">
              <a:solidFill>
                <a:srgbClr val="0070C0"/>
              </a:solidFill>
            </a:rPr>
            <a:t>六</a:t>
          </a:r>
          <a:endParaRPr lang="zh-CN" altLang="en-US" dirty="0">
            <a:solidFill>
              <a:srgbClr val="0070C0"/>
            </a:solidFill>
          </a:endParaRPr>
        </a:p>
      </dgm:t>
    </dgm:pt>
    <dgm:pt modelId="{9F7A5900-5072-41C1-829C-8E50A7EAEE85}" type="parTrans" cxnId="{A48D241D-6E23-4EED-9671-C7BECF56E869}">
      <dgm:prSet/>
      <dgm:spPr/>
      <dgm:t>
        <a:bodyPr/>
        <a:lstStyle/>
        <a:p>
          <a:endParaRPr lang="zh-CN" altLang="en-US">
            <a:solidFill>
              <a:srgbClr val="0070C0"/>
            </a:solidFill>
          </a:endParaRPr>
        </a:p>
      </dgm:t>
    </dgm:pt>
    <dgm:pt modelId="{063FD485-7D92-4683-A04F-59AFCC18A674}" type="sibTrans" cxnId="{A48D241D-6E23-4EED-9671-C7BECF56E869}">
      <dgm:prSet/>
      <dgm:spPr/>
      <dgm:t>
        <a:bodyPr/>
        <a:lstStyle/>
        <a:p>
          <a:endParaRPr lang="zh-CN" altLang="en-US">
            <a:solidFill>
              <a:srgbClr val="0070C0"/>
            </a:solidFill>
          </a:endParaRPr>
        </a:p>
      </dgm:t>
    </dgm:pt>
    <dgm:pt modelId="{86B3AEDC-89C8-4017-AFE6-42594EA27D51}">
      <dgm:prSet/>
      <dgm:spPr/>
      <dgm:t>
        <a:bodyPr/>
        <a:lstStyle/>
        <a:p>
          <a:r>
            <a:rPr lang="zh-CN" altLang="en-US" dirty="0" smtClean="0">
              <a:solidFill>
                <a:srgbClr val="0070C0"/>
              </a:solidFill>
              <a:latin typeface="微软雅黑" pitchFamily="34" charset="-122"/>
              <a:ea typeface="微软雅黑" pitchFamily="34" charset="-122"/>
            </a:rPr>
            <a:t>其他公司商业智能是什么现状？</a:t>
          </a:r>
          <a:endParaRPr lang="zh-CN" altLang="en-US" dirty="0">
            <a:solidFill>
              <a:srgbClr val="0070C0"/>
            </a:solidFill>
          </a:endParaRPr>
        </a:p>
      </dgm:t>
    </dgm:pt>
    <dgm:pt modelId="{279CDEAF-3F17-425B-A72A-88F796BB2145}" type="parTrans" cxnId="{D38AC682-7FF2-487A-ABA5-BD7387777898}">
      <dgm:prSet/>
      <dgm:spPr/>
      <dgm:t>
        <a:bodyPr/>
        <a:lstStyle/>
        <a:p>
          <a:endParaRPr lang="zh-CN" altLang="en-US">
            <a:solidFill>
              <a:srgbClr val="0070C0"/>
            </a:solidFill>
          </a:endParaRPr>
        </a:p>
      </dgm:t>
    </dgm:pt>
    <dgm:pt modelId="{2AEA554B-5A79-481A-8FB8-029061DCEA9F}" type="sibTrans" cxnId="{D38AC682-7FF2-487A-ABA5-BD7387777898}">
      <dgm:prSet/>
      <dgm:spPr/>
      <dgm:t>
        <a:bodyPr/>
        <a:lstStyle/>
        <a:p>
          <a:endParaRPr lang="zh-CN" altLang="en-US">
            <a:solidFill>
              <a:srgbClr val="0070C0"/>
            </a:solidFill>
          </a:endParaRPr>
        </a:p>
      </dgm:t>
    </dgm:pt>
    <dgm:pt modelId="{C894DDF6-F765-4E7B-88CB-3D9401E0D2CE}">
      <dgm:prSet/>
      <dgm:spPr/>
      <dgm:t>
        <a:bodyPr/>
        <a:lstStyle/>
        <a:p>
          <a:r>
            <a:rPr lang="zh-CN" altLang="en-US" dirty="0" smtClean="0">
              <a:solidFill>
                <a:srgbClr val="0070C0"/>
              </a:solidFill>
              <a:latin typeface="微软雅黑" pitchFamily="34" charset="-122"/>
              <a:ea typeface="微软雅黑" pitchFamily="34" charset="-122"/>
            </a:rPr>
            <a:t>卡当的商业智能的步伐</a:t>
          </a:r>
          <a:r>
            <a:rPr lang="en-US" altLang="zh-CN" dirty="0" smtClean="0">
              <a:solidFill>
                <a:srgbClr val="0070C0"/>
              </a:solidFill>
              <a:latin typeface="微软雅黑" pitchFamily="34" charset="-122"/>
              <a:ea typeface="微软雅黑" pitchFamily="34" charset="-122"/>
            </a:rPr>
            <a:t>~</a:t>
          </a:r>
          <a:endParaRPr lang="zh-CN" altLang="en-US" dirty="0">
            <a:solidFill>
              <a:srgbClr val="0070C0"/>
            </a:solidFill>
          </a:endParaRPr>
        </a:p>
      </dgm:t>
    </dgm:pt>
    <dgm:pt modelId="{7FE58807-02A6-4DE6-AF07-B8743645DDB8}" type="parTrans" cxnId="{8C96DA79-A253-420B-914A-702440E3C297}">
      <dgm:prSet/>
      <dgm:spPr/>
      <dgm:t>
        <a:bodyPr/>
        <a:lstStyle/>
        <a:p>
          <a:endParaRPr lang="zh-CN" altLang="en-US">
            <a:solidFill>
              <a:srgbClr val="0070C0"/>
            </a:solidFill>
          </a:endParaRPr>
        </a:p>
      </dgm:t>
    </dgm:pt>
    <dgm:pt modelId="{35D63EA7-FA85-4D9F-9011-158004DB316C}" type="sibTrans" cxnId="{8C96DA79-A253-420B-914A-702440E3C297}">
      <dgm:prSet/>
      <dgm:spPr/>
      <dgm:t>
        <a:bodyPr/>
        <a:lstStyle/>
        <a:p>
          <a:endParaRPr lang="zh-CN" altLang="en-US">
            <a:solidFill>
              <a:srgbClr val="0070C0"/>
            </a:solidFill>
          </a:endParaRPr>
        </a:p>
      </dgm:t>
    </dgm:pt>
    <dgm:pt modelId="{008F467F-4A5F-4E52-B9DB-B4008EC1009A}">
      <dgm:prSet/>
      <dgm:spPr/>
      <dgm:t>
        <a:bodyPr/>
        <a:lstStyle/>
        <a:p>
          <a:r>
            <a:rPr lang="zh-CN" altLang="en-US" dirty="0" smtClean="0">
              <a:solidFill>
                <a:srgbClr val="0070C0"/>
              </a:solidFill>
              <a:latin typeface="微软雅黑" pitchFamily="34" charset="-122"/>
              <a:ea typeface="微软雅黑" pitchFamily="34" charset="-122"/>
            </a:rPr>
            <a:t>卡当商业智能的未来</a:t>
          </a:r>
          <a:r>
            <a:rPr lang="en-US" altLang="zh-CN" dirty="0" smtClean="0">
              <a:solidFill>
                <a:srgbClr val="0070C0"/>
              </a:solidFill>
              <a:latin typeface="微软雅黑" pitchFamily="34" charset="-122"/>
              <a:ea typeface="微软雅黑" pitchFamily="34" charset="-122"/>
            </a:rPr>
            <a:t>~</a:t>
          </a:r>
          <a:endParaRPr lang="zh-CN" altLang="en-US" dirty="0">
            <a:solidFill>
              <a:srgbClr val="0070C0"/>
            </a:solidFill>
          </a:endParaRPr>
        </a:p>
      </dgm:t>
    </dgm:pt>
    <dgm:pt modelId="{D5B6D47D-0B4A-41C4-AC1A-B7286A0AD2AE}" type="parTrans" cxnId="{D8B2AA0B-88AE-4D25-A8D8-F0BD2F0606E3}">
      <dgm:prSet/>
      <dgm:spPr/>
      <dgm:t>
        <a:bodyPr/>
        <a:lstStyle/>
        <a:p>
          <a:endParaRPr lang="zh-CN" altLang="en-US">
            <a:solidFill>
              <a:srgbClr val="0070C0"/>
            </a:solidFill>
          </a:endParaRPr>
        </a:p>
      </dgm:t>
    </dgm:pt>
    <dgm:pt modelId="{43F0EEF6-5743-49E7-8BD5-8C09128AC44B}" type="sibTrans" cxnId="{D8B2AA0B-88AE-4D25-A8D8-F0BD2F0606E3}">
      <dgm:prSet/>
      <dgm:spPr/>
      <dgm:t>
        <a:bodyPr/>
        <a:lstStyle/>
        <a:p>
          <a:endParaRPr lang="zh-CN" altLang="en-US">
            <a:solidFill>
              <a:srgbClr val="0070C0"/>
            </a:solidFill>
          </a:endParaRPr>
        </a:p>
      </dgm:t>
    </dgm:pt>
    <dgm:pt modelId="{FA8F33A3-7127-4C00-9CE2-5E63B7A0C0A1}" type="pres">
      <dgm:prSet presAssocID="{AC261EE9-7285-4050-A9B2-8C47D69F8F55}" presName="linearFlow" presStyleCnt="0">
        <dgm:presLayoutVars>
          <dgm:dir/>
          <dgm:animLvl val="lvl"/>
          <dgm:resizeHandles val="exact"/>
        </dgm:presLayoutVars>
      </dgm:prSet>
      <dgm:spPr/>
      <dgm:t>
        <a:bodyPr/>
        <a:lstStyle/>
        <a:p>
          <a:endParaRPr lang="zh-CN" altLang="en-US"/>
        </a:p>
      </dgm:t>
    </dgm:pt>
    <dgm:pt modelId="{2C85E2EE-93A8-499D-A454-3A4B2215B3F1}" type="pres">
      <dgm:prSet presAssocID="{5BBCC8F7-D47B-46F9-A9B0-9E31E376CCEE}" presName="composite" presStyleCnt="0"/>
      <dgm:spPr/>
    </dgm:pt>
    <dgm:pt modelId="{1EBCFBA3-3E10-4548-8A00-81B4C033D0AA}" type="pres">
      <dgm:prSet presAssocID="{5BBCC8F7-D47B-46F9-A9B0-9E31E376CCEE}" presName="parentText" presStyleLbl="alignNode1" presStyleIdx="0" presStyleCnt="6">
        <dgm:presLayoutVars>
          <dgm:chMax val="1"/>
          <dgm:bulletEnabled val="1"/>
        </dgm:presLayoutVars>
      </dgm:prSet>
      <dgm:spPr/>
      <dgm:t>
        <a:bodyPr/>
        <a:lstStyle/>
        <a:p>
          <a:endParaRPr lang="zh-CN" altLang="en-US"/>
        </a:p>
      </dgm:t>
    </dgm:pt>
    <dgm:pt modelId="{A1D82CF7-A6AE-4995-99AC-4113B62EE348}" type="pres">
      <dgm:prSet presAssocID="{5BBCC8F7-D47B-46F9-A9B0-9E31E376CCEE}" presName="descendantText" presStyleLbl="alignAcc1" presStyleIdx="0" presStyleCnt="6">
        <dgm:presLayoutVars>
          <dgm:bulletEnabled val="1"/>
        </dgm:presLayoutVars>
      </dgm:prSet>
      <dgm:spPr/>
      <dgm:t>
        <a:bodyPr/>
        <a:lstStyle/>
        <a:p>
          <a:endParaRPr lang="zh-CN" altLang="en-US"/>
        </a:p>
      </dgm:t>
    </dgm:pt>
    <dgm:pt modelId="{E6766DDB-88F1-46A8-AD2A-4CEF8B452F97}" type="pres">
      <dgm:prSet presAssocID="{AC150A6F-FCBB-449B-9489-48A52E65ADE9}" presName="sp" presStyleCnt="0"/>
      <dgm:spPr/>
    </dgm:pt>
    <dgm:pt modelId="{E69B0110-2263-4E75-8514-778368AB6487}" type="pres">
      <dgm:prSet presAssocID="{E7CD08BC-E8B1-402F-8723-5E298A6B64A1}" presName="composite" presStyleCnt="0"/>
      <dgm:spPr/>
    </dgm:pt>
    <dgm:pt modelId="{99E45804-F98D-4414-9217-3EA2C72D3981}" type="pres">
      <dgm:prSet presAssocID="{E7CD08BC-E8B1-402F-8723-5E298A6B64A1}" presName="parentText" presStyleLbl="alignNode1" presStyleIdx="1" presStyleCnt="6">
        <dgm:presLayoutVars>
          <dgm:chMax val="1"/>
          <dgm:bulletEnabled val="1"/>
        </dgm:presLayoutVars>
      </dgm:prSet>
      <dgm:spPr/>
      <dgm:t>
        <a:bodyPr/>
        <a:lstStyle/>
        <a:p>
          <a:endParaRPr lang="zh-CN" altLang="en-US"/>
        </a:p>
      </dgm:t>
    </dgm:pt>
    <dgm:pt modelId="{5CFF6C24-C60D-4B47-8017-A4B6B0728873}" type="pres">
      <dgm:prSet presAssocID="{E7CD08BC-E8B1-402F-8723-5E298A6B64A1}" presName="descendantText" presStyleLbl="alignAcc1" presStyleIdx="1" presStyleCnt="6">
        <dgm:presLayoutVars>
          <dgm:bulletEnabled val="1"/>
        </dgm:presLayoutVars>
      </dgm:prSet>
      <dgm:spPr/>
      <dgm:t>
        <a:bodyPr/>
        <a:lstStyle/>
        <a:p>
          <a:endParaRPr lang="zh-CN" altLang="en-US"/>
        </a:p>
      </dgm:t>
    </dgm:pt>
    <dgm:pt modelId="{F7747EEC-102C-4FDB-A1E1-E160B8BBF988}" type="pres">
      <dgm:prSet presAssocID="{222D576D-5FD1-4DD1-A699-32C7DFC4EEA7}" presName="sp" presStyleCnt="0"/>
      <dgm:spPr/>
    </dgm:pt>
    <dgm:pt modelId="{AB16FB9C-76B5-430C-9743-8D3C252FF74D}" type="pres">
      <dgm:prSet presAssocID="{B12A06F6-8D71-4705-A699-CED75D809D99}" presName="composite" presStyleCnt="0"/>
      <dgm:spPr/>
    </dgm:pt>
    <dgm:pt modelId="{1C97F22A-335D-4F70-B575-E333BE2FE8B2}" type="pres">
      <dgm:prSet presAssocID="{B12A06F6-8D71-4705-A699-CED75D809D99}" presName="parentText" presStyleLbl="alignNode1" presStyleIdx="2" presStyleCnt="6">
        <dgm:presLayoutVars>
          <dgm:chMax val="1"/>
          <dgm:bulletEnabled val="1"/>
        </dgm:presLayoutVars>
      </dgm:prSet>
      <dgm:spPr/>
      <dgm:t>
        <a:bodyPr/>
        <a:lstStyle/>
        <a:p>
          <a:endParaRPr lang="zh-CN" altLang="en-US"/>
        </a:p>
      </dgm:t>
    </dgm:pt>
    <dgm:pt modelId="{F64F5E75-413A-46F0-A3FB-97A2570B12D4}" type="pres">
      <dgm:prSet presAssocID="{B12A06F6-8D71-4705-A699-CED75D809D99}" presName="descendantText" presStyleLbl="alignAcc1" presStyleIdx="2" presStyleCnt="6">
        <dgm:presLayoutVars>
          <dgm:bulletEnabled val="1"/>
        </dgm:presLayoutVars>
      </dgm:prSet>
      <dgm:spPr/>
      <dgm:t>
        <a:bodyPr/>
        <a:lstStyle/>
        <a:p>
          <a:endParaRPr lang="zh-CN" altLang="en-US"/>
        </a:p>
      </dgm:t>
    </dgm:pt>
    <dgm:pt modelId="{B948B9BC-2854-46B5-BECB-5D7171B0049D}" type="pres">
      <dgm:prSet presAssocID="{BB357A89-BDF1-4804-80C6-3DEC12782483}" presName="sp" presStyleCnt="0"/>
      <dgm:spPr/>
    </dgm:pt>
    <dgm:pt modelId="{C21840C9-0339-47EF-98BD-0EFD12DF1FB7}" type="pres">
      <dgm:prSet presAssocID="{A43B2957-9033-4E3C-8D16-AE53F12B9239}" presName="composite" presStyleCnt="0"/>
      <dgm:spPr/>
    </dgm:pt>
    <dgm:pt modelId="{52D0694A-BF86-441B-BB5E-7B4D6E87D797}" type="pres">
      <dgm:prSet presAssocID="{A43B2957-9033-4E3C-8D16-AE53F12B9239}" presName="parentText" presStyleLbl="alignNode1" presStyleIdx="3" presStyleCnt="6">
        <dgm:presLayoutVars>
          <dgm:chMax val="1"/>
          <dgm:bulletEnabled val="1"/>
        </dgm:presLayoutVars>
      </dgm:prSet>
      <dgm:spPr/>
      <dgm:t>
        <a:bodyPr/>
        <a:lstStyle/>
        <a:p>
          <a:endParaRPr lang="zh-CN" altLang="en-US"/>
        </a:p>
      </dgm:t>
    </dgm:pt>
    <dgm:pt modelId="{BC3F7B39-3E84-4A8E-9705-A8A7CAE5CB29}" type="pres">
      <dgm:prSet presAssocID="{A43B2957-9033-4E3C-8D16-AE53F12B9239}" presName="descendantText" presStyleLbl="alignAcc1" presStyleIdx="3" presStyleCnt="6">
        <dgm:presLayoutVars>
          <dgm:bulletEnabled val="1"/>
        </dgm:presLayoutVars>
      </dgm:prSet>
      <dgm:spPr/>
      <dgm:t>
        <a:bodyPr/>
        <a:lstStyle/>
        <a:p>
          <a:endParaRPr lang="zh-CN" altLang="en-US"/>
        </a:p>
      </dgm:t>
    </dgm:pt>
    <dgm:pt modelId="{5C84DEF7-15F3-4D8F-BF2B-C817A4B68CDE}" type="pres">
      <dgm:prSet presAssocID="{5A978294-137F-4D7D-9C12-D3AFEE139426}" presName="sp" presStyleCnt="0"/>
      <dgm:spPr/>
    </dgm:pt>
    <dgm:pt modelId="{56B829A0-3125-4D1E-A3AC-5ADB58A6274B}" type="pres">
      <dgm:prSet presAssocID="{DDD420A0-6112-43C0-88EA-BB4833FB4999}" presName="composite" presStyleCnt="0"/>
      <dgm:spPr/>
    </dgm:pt>
    <dgm:pt modelId="{696AFCF7-07EB-4794-B78C-C3AF0EC3E659}" type="pres">
      <dgm:prSet presAssocID="{DDD420A0-6112-43C0-88EA-BB4833FB4999}" presName="parentText" presStyleLbl="alignNode1" presStyleIdx="4" presStyleCnt="6">
        <dgm:presLayoutVars>
          <dgm:chMax val="1"/>
          <dgm:bulletEnabled val="1"/>
        </dgm:presLayoutVars>
      </dgm:prSet>
      <dgm:spPr/>
      <dgm:t>
        <a:bodyPr/>
        <a:lstStyle/>
        <a:p>
          <a:endParaRPr lang="zh-CN" altLang="en-US"/>
        </a:p>
      </dgm:t>
    </dgm:pt>
    <dgm:pt modelId="{5CF5952C-0080-4EAB-B82E-91AB4D210458}" type="pres">
      <dgm:prSet presAssocID="{DDD420A0-6112-43C0-88EA-BB4833FB4999}" presName="descendantText" presStyleLbl="alignAcc1" presStyleIdx="4" presStyleCnt="6">
        <dgm:presLayoutVars>
          <dgm:bulletEnabled val="1"/>
        </dgm:presLayoutVars>
      </dgm:prSet>
      <dgm:spPr/>
      <dgm:t>
        <a:bodyPr/>
        <a:lstStyle/>
        <a:p>
          <a:endParaRPr lang="zh-CN" altLang="en-US"/>
        </a:p>
      </dgm:t>
    </dgm:pt>
    <dgm:pt modelId="{F1B3EF8E-0D6A-456D-98E9-83486946EB29}" type="pres">
      <dgm:prSet presAssocID="{3254A64E-E8B4-45AC-BDB1-702EAD5BAED7}" presName="sp" presStyleCnt="0"/>
      <dgm:spPr/>
    </dgm:pt>
    <dgm:pt modelId="{C9432269-0CBD-4141-9E37-9048B5E8A3A7}" type="pres">
      <dgm:prSet presAssocID="{73EDCD44-6FC0-401F-998E-C6F5AB71B50A}" presName="composite" presStyleCnt="0"/>
      <dgm:spPr/>
    </dgm:pt>
    <dgm:pt modelId="{0E4F6AA6-C58C-4E3D-BA11-B5DEA82F515B}" type="pres">
      <dgm:prSet presAssocID="{73EDCD44-6FC0-401F-998E-C6F5AB71B50A}" presName="parentText" presStyleLbl="alignNode1" presStyleIdx="5" presStyleCnt="6">
        <dgm:presLayoutVars>
          <dgm:chMax val="1"/>
          <dgm:bulletEnabled val="1"/>
        </dgm:presLayoutVars>
      </dgm:prSet>
      <dgm:spPr/>
      <dgm:t>
        <a:bodyPr/>
        <a:lstStyle/>
        <a:p>
          <a:endParaRPr lang="zh-CN" altLang="en-US"/>
        </a:p>
      </dgm:t>
    </dgm:pt>
    <dgm:pt modelId="{8501D909-5988-46F1-AE98-0FD625077D05}" type="pres">
      <dgm:prSet presAssocID="{73EDCD44-6FC0-401F-998E-C6F5AB71B50A}" presName="descendantText" presStyleLbl="alignAcc1" presStyleIdx="5" presStyleCnt="6">
        <dgm:presLayoutVars>
          <dgm:bulletEnabled val="1"/>
        </dgm:presLayoutVars>
      </dgm:prSet>
      <dgm:spPr/>
      <dgm:t>
        <a:bodyPr/>
        <a:lstStyle/>
        <a:p>
          <a:endParaRPr lang="zh-CN" altLang="en-US"/>
        </a:p>
      </dgm:t>
    </dgm:pt>
  </dgm:ptLst>
  <dgm:cxnLst>
    <dgm:cxn modelId="{FACED8AC-BD51-402A-9AF4-C7D8BAA8A354}" srcId="{AC261EE9-7285-4050-A9B2-8C47D69F8F55}" destId="{5BBCC8F7-D47B-46F9-A9B0-9E31E376CCEE}" srcOrd="0" destOrd="0" parTransId="{676EEEAA-63E7-45CA-8CA1-5222292E3B36}" sibTransId="{AC150A6F-FCBB-449B-9489-48A52E65ADE9}"/>
    <dgm:cxn modelId="{D38AC682-7FF2-487A-ABA5-BD7387777898}" srcId="{A43B2957-9033-4E3C-8D16-AE53F12B9239}" destId="{86B3AEDC-89C8-4017-AFE6-42594EA27D51}" srcOrd="0" destOrd="0" parTransId="{279CDEAF-3F17-425B-A72A-88F796BB2145}" sibTransId="{2AEA554B-5A79-481A-8FB8-029061DCEA9F}"/>
    <dgm:cxn modelId="{CF4178AE-77C3-42FF-9846-2B2E8AE3F81D}" type="presOf" srcId="{C894DDF6-F765-4E7B-88CB-3D9401E0D2CE}" destId="{5CF5952C-0080-4EAB-B82E-91AB4D210458}" srcOrd="0" destOrd="0" presId="urn:microsoft.com/office/officeart/2005/8/layout/chevron2"/>
    <dgm:cxn modelId="{AF815AF9-5F38-4BFC-B6CB-5A292CDF9F0A}" srcId="{AC261EE9-7285-4050-A9B2-8C47D69F8F55}" destId="{B12A06F6-8D71-4705-A699-CED75D809D99}" srcOrd="2" destOrd="0" parTransId="{5FDD06F6-328A-4AD6-8BE6-0EC12FF01830}" sibTransId="{BB357A89-BDF1-4804-80C6-3DEC12782483}"/>
    <dgm:cxn modelId="{D623A5EC-B0CC-4FB8-AB33-0B7E30CEECD7}" type="presOf" srcId="{73EDCD44-6FC0-401F-998E-C6F5AB71B50A}" destId="{0E4F6AA6-C58C-4E3D-BA11-B5DEA82F515B}" srcOrd="0" destOrd="0" presId="urn:microsoft.com/office/officeart/2005/8/layout/chevron2"/>
    <dgm:cxn modelId="{307907B1-86FF-4705-80F5-17B2EDD3C971}" type="presOf" srcId="{98E5B881-CD56-4FC0-A632-F1C53736D5AF}" destId="{5CFF6C24-C60D-4B47-8017-A4B6B0728873}" srcOrd="0" destOrd="0" presId="urn:microsoft.com/office/officeart/2005/8/layout/chevron2"/>
    <dgm:cxn modelId="{7F6AF84A-C936-4178-8E6E-4637D164FDFB}" srcId="{B12A06F6-8D71-4705-A699-CED75D809D99}" destId="{5850F1C6-C96C-4C1A-99D4-E6D495C54AE3}" srcOrd="0" destOrd="0" parTransId="{CC4FB8B2-6237-4BA9-BDFE-DC9CFAF1CFF5}" sibTransId="{3C9416A3-A408-4EB2-A5B8-6343A9383BF1}"/>
    <dgm:cxn modelId="{EB5D884D-BD7A-4A49-B3BA-0203BAB91ECA}" srcId="{AC261EE9-7285-4050-A9B2-8C47D69F8F55}" destId="{DDD420A0-6112-43C0-88EA-BB4833FB4999}" srcOrd="4" destOrd="0" parTransId="{83DFEF2F-B1FD-4197-A491-62EB2704CDC5}" sibTransId="{3254A64E-E8B4-45AC-BDB1-702EAD5BAED7}"/>
    <dgm:cxn modelId="{D5E6083A-7ED1-4AB3-B819-0CE734EBCD34}" type="presOf" srcId="{51B5AAF1-EED0-4B31-BBA7-8E88317AB4C1}" destId="{A1D82CF7-A6AE-4995-99AC-4113B62EE348}" srcOrd="0" destOrd="0" presId="urn:microsoft.com/office/officeart/2005/8/layout/chevron2"/>
    <dgm:cxn modelId="{4F110911-50AF-4235-AE5B-6195838BC0FF}" type="presOf" srcId="{E7CD08BC-E8B1-402F-8723-5E298A6B64A1}" destId="{99E45804-F98D-4414-9217-3EA2C72D3981}" srcOrd="0" destOrd="0" presId="urn:microsoft.com/office/officeart/2005/8/layout/chevron2"/>
    <dgm:cxn modelId="{2A86C887-E81D-45E8-94F5-813748C7840E}" type="presOf" srcId="{5BBCC8F7-D47B-46F9-A9B0-9E31E376CCEE}" destId="{1EBCFBA3-3E10-4548-8A00-81B4C033D0AA}" srcOrd="0" destOrd="0" presId="urn:microsoft.com/office/officeart/2005/8/layout/chevron2"/>
    <dgm:cxn modelId="{DB240ABB-98E8-43BC-B0A4-E910EC3477EF}" type="presOf" srcId="{5850F1C6-C96C-4C1A-99D4-E6D495C54AE3}" destId="{F64F5E75-413A-46F0-A3FB-97A2570B12D4}" srcOrd="0" destOrd="0" presId="urn:microsoft.com/office/officeart/2005/8/layout/chevron2"/>
    <dgm:cxn modelId="{592EA714-5637-4CFE-9646-523C198BA472}" type="presOf" srcId="{DDD420A0-6112-43C0-88EA-BB4833FB4999}" destId="{696AFCF7-07EB-4794-B78C-C3AF0EC3E659}" srcOrd="0" destOrd="0" presId="urn:microsoft.com/office/officeart/2005/8/layout/chevron2"/>
    <dgm:cxn modelId="{3676556A-E937-4A6A-B181-ED909293952F}" type="presOf" srcId="{A43B2957-9033-4E3C-8D16-AE53F12B9239}" destId="{52D0694A-BF86-441B-BB5E-7B4D6E87D797}" srcOrd="0" destOrd="0" presId="urn:microsoft.com/office/officeart/2005/8/layout/chevron2"/>
    <dgm:cxn modelId="{33DEE22D-1995-4981-9439-1E5D2A12D305}" srcId="{5BBCC8F7-D47B-46F9-A9B0-9E31E376CCEE}" destId="{51B5AAF1-EED0-4B31-BBA7-8E88317AB4C1}" srcOrd="0" destOrd="0" parTransId="{E23F987F-FF6C-417E-8A40-B0CA5818477E}" sibTransId="{17E625A0-E05C-42CE-A1A1-10D5E7DE42A9}"/>
    <dgm:cxn modelId="{D8B2AA0B-88AE-4D25-A8D8-F0BD2F0606E3}" srcId="{73EDCD44-6FC0-401F-998E-C6F5AB71B50A}" destId="{008F467F-4A5F-4E52-B9DB-B4008EC1009A}" srcOrd="0" destOrd="0" parTransId="{D5B6D47D-0B4A-41C4-AC1A-B7286A0AD2AE}" sibTransId="{43F0EEF6-5743-49E7-8BD5-8C09128AC44B}"/>
    <dgm:cxn modelId="{43F0E039-6209-43F7-BB75-704A8AA5B798}" type="presOf" srcId="{AC261EE9-7285-4050-A9B2-8C47D69F8F55}" destId="{FA8F33A3-7127-4C00-9CE2-5E63B7A0C0A1}" srcOrd="0" destOrd="0" presId="urn:microsoft.com/office/officeart/2005/8/layout/chevron2"/>
    <dgm:cxn modelId="{78DFA31C-FE80-4E60-B801-4C0971A01FDA}" srcId="{AC261EE9-7285-4050-A9B2-8C47D69F8F55}" destId="{E7CD08BC-E8B1-402F-8723-5E298A6B64A1}" srcOrd="1" destOrd="0" parTransId="{445CD311-CD30-4DCE-A48A-5B6F82B9DBCA}" sibTransId="{222D576D-5FD1-4DD1-A699-32C7DFC4EEA7}"/>
    <dgm:cxn modelId="{D1A9EDA2-1651-4D3B-B3AD-FF86808364CF}" srcId="{E7CD08BC-E8B1-402F-8723-5E298A6B64A1}" destId="{98E5B881-CD56-4FC0-A632-F1C53736D5AF}" srcOrd="0" destOrd="0" parTransId="{F2EA5EFC-38B5-400D-94D9-7240815639A4}" sibTransId="{0D567B1C-55B8-410F-A176-4D9FF88057BC}"/>
    <dgm:cxn modelId="{A48D241D-6E23-4EED-9671-C7BECF56E869}" srcId="{AC261EE9-7285-4050-A9B2-8C47D69F8F55}" destId="{73EDCD44-6FC0-401F-998E-C6F5AB71B50A}" srcOrd="5" destOrd="0" parTransId="{9F7A5900-5072-41C1-829C-8E50A7EAEE85}" sibTransId="{063FD485-7D92-4683-A04F-59AFCC18A674}"/>
    <dgm:cxn modelId="{3F97F26A-6C47-42FC-A612-70E83E24FBF2}" type="presOf" srcId="{86B3AEDC-89C8-4017-AFE6-42594EA27D51}" destId="{BC3F7B39-3E84-4A8E-9705-A8A7CAE5CB29}" srcOrd="0" destOrd="0" presId="urn:microsoft.com/office/officeart/2005/8/layout/chevron2"/>
    <dgm:cxn modelId="{8C96DA79-A253-420B-914A-702440E3C297}" srcId="{DDD420A0-6112-43C0-88EA-BB4833FB4999}" destId="{C894DDF6-F765-4E7B-88CB-3D9401E0D2CE}" srcOrd="0" destOrd="0" parTransId="{7FE58807-02A6-4DE6-AF07-B8743645DDB8}" sibTransId="{35D63EA7-FA85-4D9F-9011-158004DB316C}"/>
    <dgm:cxn modelId="{7A770A8F-4F94-4938-B516-A1AEF8DC9CF2}" type="presOf" srcId="{008F467F-4A5F-4E52-B9DB-B4008EC1009A}" destId="{8501D909-5988-46F1-AE98-0FD625077D05}" srcOrd="0" destOrd="0" presId="urn:microsoft.com/office/officeart/2005/8/layout/chevron2"/>
    <dgm:cxn modelId="{34D93326-113F-4643-BAF9-A92537E16111}" type="presOf" srcId="{B12A06F6-8D71-4705-A699-CED75D809D99}" destId="{1C97F22A-335D-4F70-B575-E333BE2FE8B2}" srcOrd="0" destOrd="0" presId="urn:microsoft.com/office/officeart/2005/8/layout/chevron2"/>
    <dgm:cxn modelId="{568F9C5E-3B70-4FE9-8B8F-227240A82534}" srcId="{AC261EE9-7285-4050-A9B2-8C47D69F8F55}" destId="{A43B2957-9033-4E3C-8D16-AE53F12B9239}" srcOrd="3" destOrd="0" parTransId="{165C88FF-1E68-48AC-A7C4-726269A62506}" sibTransId="{5A978294-137F-4D7D-9C12-D3AFEE139426}"/>
    <dgm:cxn modelId="{1D775A44-8057-4C94-AB97-F6286955C9BE}" type="presParOf" srcId="{FA8F33A3-7127-4C00-9CE2-5E63B7A0C0A1}" destId="{2C85E2EE-93A8-499D-A454-3A4B2215B3F1}" srcOrd="0" destOrd="0" presId="urn:microsoft.com/office/officeart/2005/8/layout/chevron2"/>
    <dgm:cxn modelId="{AAA84EC1-60BD-4737-BC80-CFFAF97761FE}" type="presParOf" srcId="{2C85E2EE-93A8-499D-A454-3A4B2215B3F1}" destId="{1EBCFBA3-3E10-4548-8A00-81B4C033D0AA}" srcOrd="0" destOrd="0" presId="urn:microsoft.com/office/officeart/2005/8/layout/chevron2"/>
    <dgm:cxn modelId="{450405DD-A8C1-467C-A81D-09B0B8F91275}" type="presParOf" srcId="{2C85E2EE-93A8-499D-A454-3A4B2215B3F1}" destId="{A1D82CF7-A6AE-4995-99AC-4113B62EE348}" srcOrd="1" destOrd="0" presId="urn:microsoft.com/office/officeart/2005/8/layout/chevron2"/>
    <dgm:cxn modelId="{23705988-29BD-46F8-AA4A-F0582B9947BD}" type="presParOf" srcId="{FA8F33A3-7127-4C00-9CE2-5E63B7A0C0A1}" destId="{E6766DDB-88F1-46A8-AD2A-4CEF8B452F97}" srcOrd="1" destOrd="0" presId="urn:microsoft.com/office/officeart/2005/8/layout/chevron2"/>
    <dgm:cxn modelId="{E21971C5-1EA4-4264-903A-65EB3327371F}" type="presParOf" srcId="{FA8F33A3-7127-4C00-9CE2-5E63B7A0C0A1}" destId="{E69B0110-2263-4E75-8514-778368AB6487}" srcOrd="2" destOrd="0" presId="urn:microsoft.com/office/officeart/2005/8/layout/chevron2"/>
    <dgm:cxn modelId="{2082C74F-CDB0-4ECC-B7AB-5F4DA8C36565}" type="presParOf" srcId="{E69B0110-2263-4E75-8514-778368AB6487}" destId="{99E45804-F98D-4414-9217-3EA2C72D3981}" srcOrd="0" destOrd="0" presId="urn:microsoft.com/office/officeart/2005/8/layout/chevron2"/>
    <dgm:cxn modelId="{F46F7C8A-380A-4AA3-90F0-3119AD5AA8BC}" type="presParOf" srcId="{E69B0110-2263-4E75-8514-778368AB6487}" destId="{5CFF6C24-C60D-4B47-8017-A4B6B0728873}" srcOrd="1" destOrd="0" presId="urn:microsoft.com/office/officeart/2005/8/layout/chevron2"/>
    <dgm:cxn modelId="{BE132632-9949-4998-88CD-1845E34A26D5}" type="presParOf" srcId="{FA8F33A3-7127-4C00-9CE2-5E63B7A0C0A1}" destId="{F7747EEC-102C-4FDB-A1E1-E160B8BBF988}" srcOrd="3" destOrd="0" presId="urn:microsoft.com/office/officeart/2005/8/layout/chevron2"/>
    <dgm:cxn modelId="{F18A1F85-E158-421A-9017-D357FC9C0696}" type="presParOf" srcId="{FA8F33A3-7127-4C00-9CE2-5E63B7A0C0A1}" destId="{AB16FB9C-76B5-430C-9743-8D3C252FF74D}" srcOrd="4" destOrd="0" presId="urn:microsoft.com/office/officeart/2005/8/layout/chevron2"/>
    <dgm:cxn modelId="{E09E4BC1-0E95-4416-BC75-6A353CB2CC37}" type="presParOf" srcId="{AB16FB9C-76B5-430C-9743-8D3C252FF74D}" destId="{1C97F22A-335D-4F70-B575-E333BE2FE8B2}" srcOrd="0" destOrd="0" presId="urn:microsoft.com/office/officeart/2005/8/layout/chevron2"/>
    <dgm:cxn modelId="{180F572F-A108-4FC0-96D1-69E344B286A0}" type="presParOf" srcId="{AB16FB9C-76B5-430C-9743-8D3C252FF74D}" destId="{F64F5E75-413A-46F0-A3FB-97A2570B12D4}" srcOrd="1" destOrd="0" presId="urn:microsoft.com/office/officeart/2005/8/layout/chevron2"/>
    <dgm:cxn modelId="{B0DC4C93-A148-4E59-BD0B-C391B1CCF77E}" type="presParOf" srcId="{FA8F33A3-7127-4C00-9CE2-5E63B7A0C0A1}" destId="{B948B9BC-2854-46B5-BECB-5D7171B0049D}" srcOrd="5" destOrd="0" presId="urn:microsoft.com/office/officeart/2005/8/layout/chevron2"/>
    <dgm:cxn modelId="{C86815E6-9D1F-42F6-A001-E18C35E66BC5}" type="presParOf" srcId="{FA8F33A3-7127-4C00-9CE2-5E63B7A0C0A1}" destId="{C21840C9-0339-47EF-98BD-0EFD12DF1FB7}" srcOrd="6" destOrd="0" presId="urn:microsoft.com/office/officeart/2005/8/layout/chevron2"/>
    <dgm:cxn modelId="{0FC2B557-B5E1-4866-BFD2-3972F563CAD3}" type="presParOf" srcId="{C21840C9-0339-47EF-98BD-0EFD12DF1FB7}" destId="{52D0694A-BF86-441B-BB5E-7B4D6E87D797}" srcOrd="0" destOrd="0" presId="urn:microsoft.com/office/officeart/2005/8/layout/chevron2"/>
    <dgm:cxn modelId="{D85F4EF4-27FD-43D7-8586-C21F5AB28CA0}" type="presParOf" srcId="{C21840C9-0339-47EF-98BD-0EFD12DF1FB7}" destId="{BC3F7B39-3E84-4A8E-9705-A8A7CAE5CB29}" srcOrd="1" destOrd="0" presId="urn:microsoft.com/office/officeart/2005/8/layout/chevron2"/>
    <dgm:cxn modelId="{8A4EAB45-828C-4D6E-8209-58B6080FF2BA}" type="presParOf" srcId="{FA8F33A3-7127-4C00-9CE2-5E63B7A0C0A1}" destId="{5C84DEF7-15F3-4D8F-BF2B-C817A4B68CDE}" srcOrd="7" destOrd="0" presId="urn:microsoft.com/office/officeart/2005/8/layout/chevron2"/>
    <dgm:cxn modelId="{26F0C5A3-61D8-4AEE-B029-17CF0274FC28}" type="presParOf" srcId="{FA8F33A3-7127-4C00-9CE2-5E63B7A0C0A1}" destId="{56B829A0-3125-4D1E-A3AC-5ADB58A6274B}" srcOrd="8" destOrd="0" presId="urn:microsoft.com/office/officeart/2005/8/layout/chevron2"/>
    <dgm:cxn modelId="{82701457-129A-4DFE-A107-93C65627B490}" type="presParOf" srcId="{56B829A0-3125-4D1E-A3AC-5ADB58A6274B}" destId="{696AFCF7-07EB-4794-B78C-C3AF0EC3E659}" srcOrd="0" destOrd="0" presId="urn:microsoft.com/office/officeart/2005/8/layout/chevron2"/>
    <dgm:cxn modelId="{70909AE8-62B2-48B8-919B-5A721481C189}" type="presParOf" srcId="{56B829A0-3125-4D1E-A3AC-5ADB58A6274B}" destId="{5CF5952C-0080-4EAB-B82E-91AB4D210458}" srcOrd="1" destOrd="0" presId="urn:microsoft.com/office/officeart/2005/8/layout/chevron2"/>
    <dgm:cxn modelId="{0660B5DA-0E9E-4F0A-9B55-E1E32E607F9E}" type="presParOf" srcId="{FA8F33A3-7127-4C00-9CE2-5E63B7A0C0A1}" destId="{F1B3EF8E-0D6A-456D-98E9-83486946EB29}" srcOrd="9" destOrd="0" presId="urn:microsoft.com/office/officeart/2005/8/layout/chevron2"/>
    <dgm:cxn modelId="{72CA47E4-0448-4E99-9EF9-918CBDED2836}" type="presParOf" srcId="{FA8F33A3-7127-4C00-9CE2-5E63B7A0C0A1}" destId="{C9432269-0CBD-4141-9E37-9048B5E8A3A7}" srcOrd="10" destOrd="0" presId="urn:microsoft.com/office/officeart/2005/8/layout/chevron2"/>
    <dgm:cxn modelId="{1031E725-F8AB-4BEA-A5F5-072D25A17F97}" type="presParOf" srcId="{C9432269-0CBD-4141-9E37-9048B5E8A3A7}" destId="{0E4F6AA6-C58C-4E3D-BA11-B5DEA82F515B}" srcOrd="0" destOrd="0" presId="urn:microsoft.com/office/officeart/2005/8/layout/chevron2"/>
    <dgm:cxn modelId="{34322916-C820-4222-99EB-DDD5180567F7}" type="presParOf" srcId="{C9432269-0CBD-4141-9E37-9048B5E8A3A7}" destId="{8501D909-5988-46F1-AE98-0FD625077D05}" srcOrd="1" destOrd="0" presId="urn:microsoft.com/office/officeart/2005/8/layout/chevron2"/>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pitchFamily="34" charset="0"/>
                <a:ea typeface="宋体" pitchFamily="2" charset="-122"/>
              </a:defRPr>
            </a:lvl1pPr>
          </a:lstStyle>
          <a:p>
            <a:pPr>
              <a:defRPr/>
            </a:pPr>
            <a:endParaRPr lang="en-US" altLang="zh-CN"/>
          </a:p>
        </p:txBody>
      </p:sp>
      <p:sp>
        <p:nvSpPr>
          <p:cNvPr id="1116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pitchFamily="34" charset="0"/>
                <a:ea typeface="宋体" pitchFamily="2" charset="-122"/>
              </a:defRPr>
            </a:lvl1pPr>
          </a:lstStyle>
          <a:p>
            <a:pPr>
              <a:defRPr/>
            </a:pPr>
            <a:endParaRPr lang="en-US" altLang="zh-CN"/>
          </a:p>
        </p:txBody>
      </p:sp>
      <p:sp>
        <p:nvSpPr>
          <p:cNvPr id="399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1116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16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pitchFamily="34" charset="0"/>
                <a:ea typeface="宋体" pitchFamily="2" charset="-122"/>
              </a:defRPr>
            </a:lvl1pPr>
          </a:lstStyle>
          <a:p>
            <a:pPr>
              <a:defRPr/>
            </a:pPr>
            <a:endParaRPr lang="en-US" altLang="zh-CN"/>
          </a:p>
        </p:txBody>
      </p:sp>
      <p:sp>
        <p:nvSpPr>
          <p:cNvPr id="1116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pitchFamily="34" charset="0"/>
                <a:ea typeface="宋体" pitchFamily="2" charset="-122"/>
              </a:defRPr>
            </a:lvl1pPr>
          </a:lstStyle>
          <a:p>
            <a:pPr>
              <a:defRPr/>
            </a:pPr>
            <a:fld id="{91614565-5F08-49A5-8412-432652473C2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p:nvSpPr>
        <p:spPr bwMode="gray">
          <a:xfrm>
            <a:off x="184150" y="150813"/>
            <a:ext cx="7077075" cy="6553200"/>
          </a:xfrm>
          <a:prstGeom prst="rect">
            <a:avLst/>
          </a:prstGeom>
          <a:solidFill>
            <a:srgbClr val="C60C30">
              <a:alpha val="80000"/>
            </a:srgbClr>
          </a:solidFill>
          <a:ln w="9525">
            <a:noFill/>
            <a:miter lim="800000"/>
            <a:headEnd/>
            <a:tailEnd/>
          </a:ln>
        </p:spPr>
        <p:txBody>
          <a:bodyPr wrap="none" lIns="91429" tIns="45714" rIns="91429" bIns="45714" anchor="ctr"/>
          <a:lstStyle/>
          <a:p>
            <a:pPr marL="203200" indent="-203200" algn="ctr" defTabSz="912813">
              <a:spcBef>
                <a:spcPct val="25000"/>
              </a:spcBef>
              <a:spcAft>
                <a:spcPct val="25000"/>
              </a:spcAft>
              <a:defRPr/>
            </a:pPr>
            <a:endParaRPr lang="zh-CN" altLang="en-US" sz="1300" b="0">
              <a:solidFill>
                <a:srgbClr val="FFFFFF"/>
              </a:solidFill>
              <a:latin typeface="Verdana" pitchFamily="34" charset="0"/>
              <a:ea typeface="MS PGothic" pitchFamily="34" charset="-128"/>
              <a:cs typeface="Times New Roman" pitchFamily="18" charset="0"/>
            </a:endParaRPr>
          </a:p>
        </p:txBody>
      </p:sp>
      <p:sp>
        <p:nvSpPr>
          <p:cNvPr id="300035" name="Rectangle 3"/>
          <p:cNvSpPr>
            <a:spLocks noGrp="1" noChangeArrowheads="1"/>
          </p:cNvSpPr>
          <p:nvPr>
            <p:ph type="ctrTitle"/>
          </p:nvPr>
        </p:nvSpPr>
        <p:spPr>
          <a:xfrm>
            <a:off x="330200" y="236538"/>
            <a:ext cx="6769100" cy="1143000"/>
          </a:xfrm>
          <a:prstGeom prst="rect">
            <a:avLst/>
          </a:prstGeom>
        </p:spPr>
        <p:txBody>
          <a:bodyPr/>
          <a:lstStyle>
            <a:lvl1pPr>
              <a:defRPr sz="3200">
                <a:solidFill>
                  <a:schemeClr val="bg1"/>
                </a:solidFill>
              </a:defRPr>
            </a:lvl1pPr>
          </a:lstStyle>
          <a:p>
            <a:r>
              <a:rPr lang="zh-CN" altLang="en-US"/>
              <a:t>单击此处编辑母版标题样式</a:t>
            </a:r>
            <a:br>
              <a:rPr lang="zh-CN" altLang="en-US"/>
            </a:br>
            <a:endParaRPr lang="zh-CN" altLang="en-US"/>
          </a:p>
        </p:txBody>
      </p:sp>
      <p:sp>
        <p:nvSpPr>
          <p:cNvPr id="300036" name="Rectangle 4"/>
          <p:cNvSpPr>
            <a:spLocks noGrp="1" noChangeArrowheads="1"/>
          </p:cNvSpPr>
          <p:nvPr>
            <p:ph type="subTitle" idx="1"/>
          </p:nvPr>
        </p:nvSpPr>
        <p:spPr>
          <a:xfrm>
            <a:off x="330200" y="1473200"/>
            <a:ext cx="6769100" cy="1752600"/>
          </a:xfrm>
          <a:prstGeom prst="rect">
            <a:avLst/>
          </a:prstGeom>
        </p:spPr>
        <p:txBody>
          <a:bodyPr/>
          <a:lstStyle>
            <a:lvl1pPr>
              <a:defRPr>
                <a:solidFill>
                  <a:schemeClr val="bg1"/>
                </a:solidFill>
                <a:latin typeface="Verdana" pitchFamily="34" charset="0"/>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30201" y="241300"/>
            <a:ext cx="6917002"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0201" y="1471614"/>
            <a:ext cx="6917002" cy="50196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518813" y="241300"/>
            <a:ext cx="1728390" cy="62499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0200" y="241300"/>
            <a:ext cx="5023512" cy="62499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777875"/>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777875"/>
          </a:xfrm>
          <a:prstGeom prst="rect">
            <a:avLst/>
          </a:prstGeo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95300" y="1600200"/>
            <a:ext cx="8915400" cy="4525963"/>
          </a:xfrm>
          <a:prstGeom prst="rect">
            <a:avLst/>
          </a:prstGeom>
        </p:spPr>
        <p:txBody>
          <a:bodyPr/>
          <a:lstStyle/>
          <a:p>
            <a:pPr lvl="0"/>
            <a:endParaRPr lang="zh-CN" altLang="en-US" noProof="0"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p:nvSpPr>
        <p:spPr bwMode="gray">
          <a:xfrm>
            <a:off x="184150" y="150813"/>
            <a:ext cx="7077075" cy="6553200"/>
          </a:xfrm>
          <a:prstGeom prst="rect">
            <a:avLst/>
          </a:prstGeom>
          <a:solidFill>
            <a:srgbClr val="C60C30">
              <a:alpha val="80000"/>
            </a:srgbClr>
          </a:solidFill>
          <a:ln w="9525">
            <a:noFill/>
            <a:miter lim="800000"/>
            <a:headEnd/>
            <a:tailEnd/>
          </a:ln>
        </p:spPr>
        <p:txBody>
          <a:bodyPr wrap="none" lIns="91429" tIns="45714" rIns="91429" bIns="45714" anchor="ctr"/>
          <a:lstStyle/>
          <a:p>
            <a:pPr marL="203200" indent="-203200" algn="ctr" defTabSz="912813">
              <a:spcBef>
                <a:spcPct val="25000"/>
              </a:spcBef>
              <a:spcAft>
                <a:spcPct val="25000"/>
              </a:spcAft>
              <a:defRPr/>
            </a:pPr>
            <a:endParaRPr lang="zh-CN" altLang="en-US" sz="1300" b="0">
              <a:solidFill>
                <a:srgbClr val="FFFFFF"/>
              </a:solidFill>
              <a:latin typeface="Verdana" pitchFamily="34" charset="0"/>
              <a:ea typeface="MS PGothic" pitchFamily="34" charset="-128"/>
              <a:cs typeface="Times New Roman" pitchFamily="18" charset="0"/>
            </a:endParaRPr>
          </a:p>
        </p:txBody>
      </p:sp>
      <p:sp>
        <p:nvSpPr>
          <p:cNvPr id="300035" name="Rectangle 3"/>
          <p:cNvSpPr>
            <a:spLocks noGrp="1" noChangeArrowheads="1"/>
          </p:cNvSpPr>
          <p:nvPr>
            <p:ph type="ctrTitle"/>
          </p:nvPr>
        </p:nvSpPr>
        <p:spPr>
          <a:xfrm>
            <a:off x="330200" y="236538"/>
            <a:ext cx="6769100" cy="1143000"/>
          </a:xfrm>
          <a:prstGeom prst="rect">
            <a:avLst/>
          </a:prstGeom>
        </p:spPr>
        <p:txBody>
          <a:bodyPr/>
          <a:lstStyle>
            <a:lvl1pPr>
              <a:defRPr sz="3200">
                <a:solidFill>
                  <a:schemeClr val="bg1"/>
                </a:solidFill>
              </a:defRPr>
            </a:lvl1pPr>
          </a:lstStyle>
          <a:p>
            <a:r>
              <a:rPr lang="zh-CN" altLang="en-US"/>
              <a:t>单击此处编辑母版标题样式</a:t>
            </a:r>
            <a:br>
              <a:rPr lang="zh-CN" altLang="en-US"/>
            </a:br>
            <a:endParaRPr lang="zh-CN" altLang="en-US"/>
          </a:p>
        </p:txBody>
      </p:sp>
      <p:sp>
        <p:nvSpPr>
          <p:cNvPr id="300036" name="Rectangle 4"/>
          <p:cNvSpPr>
            <a:spLocks noGrp="1" noChangeArrowheads="1"/>
          </p:cNvSpPr>
          <p:nvPr>
            <p:ph type="subTitle" idx="1"/>
          </p:nvPr>
        </p:nvSpPr>
        <p:spPr>
          <a:xfrm>
            <a:off x="330200" y="1473200"/>
            <a:ext cx="6769100" cy="1752600"/>
          </a:xfrm>
          <a:prstGeom prst="rect">
            <a:avLst/>
          </a:prstGeom>
        </p:spPr>
        <p:txBody>
          <a:bodyPr/>
          <a:lstStyle>
            <a:lvl1pPr>
              <a:defRPr>
                <a:solidFill>
                  <a:schemeClr val="bg1"/>
                </a:solidFill>
                <a:latin typeface="Verdana" pitchFamily="34" charset="0"/>
              </a:defRPr>
            </a:lvl1pPr>
          </a:lstStyle>
          <a:p>
            <a:r>
              <a:rPr lang="zh-CN" altLang="en-US"/>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7650" y="153949"/>
            <a:ext cx="9493250" cy="4445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47650" y="762001"/>
            <a:ext cx="9493250" cy="1676400"/>
          </a:xfrm>
          <a:prstGeom prst="rect">
            <a:avLst/>
          </a:prstGeom>
        </p:spPr>
        <p:txBody>
          <a:bodyPr/>
          <a:lstStyle>
            <a:lvl1pPr>
              <a:defRPr sz="1400"/>
            </a:lvl1pPr>
            <a:lvl2pPr>
              <a:defRPr sz="1200"/>
            </a:lvl2pPr>
            <a:lvl3pPr>
              <a:defRPr sz="120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a:prstGeom prst="rect">
            <a:avLst/>
          </a:prstGeo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506"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0201" y="241300"/>
            <a:ext cx="6917002"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0200" y="1471614"/>
            <a:ext cx="3375952" cy="5019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871251" y="1471614"/>
            <a:ext cx="3375951" cy="5019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87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87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111" y="1535113"/>
            <a:ext cx="437859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111" y="2174875"/>
            <a:ext cx="437859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0"/>
            <a:ext cx="9906000" cy="1268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 name="矩形 2"/>
          <p:cNvSpPr/>
          <p:nvPr userDrawn="1"/>
        </p:nvSpPr>
        <p:spPr>
          <a:xfrm>
            <a:off x="0" y="5589588"/>
            <a:ext cx="9906000" cy="1268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6654" y="71414"/>
            <a:ext cx="9493250" cy="444500"/>
          </a:xfrm>
          <a:prstGeom prst="rect">
            <a:avLst/>
          </a:prstGeom>
        </p:spPr>
        <p:txBody>
          <a:bodyPr/>
          <a:lstStyle>
            <a:lvl1pPr>
              <a:defRPr sz="20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47650" y="762001"/>
            <a:ext cx="9493250" cy="1676400"/>
          </a:xfrm>
          <a:prstGeom prst="rect">
            <a:avLst/>
          </a:prstGeom>
        </p:spPr>
        <p:txBody>
          <a:bodyPr/>
          <a:lstStyle>
            <a:lvl1pPr>
              <a:defRPr sz="1400"/>
            </a:lvl1pPr>
            <a:lvl2pPr>
              <a:defRPr sz="1200"/>
            </a:lvl2pPr>
            <a:lvl3pPr>
              <a:defRPr sz="120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2971" y="273051"/>
            <a:ext cx="553772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1"/>
            <a:ext cx="3259006"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645"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645"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30201" y="241300"/>
            <a:ext cx="6917002"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0201" y="1471614"/>
            <a:ext cx="6917002" cy="50196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518813" y="241300"/>
            <a:ext cx="1728390" cy="62499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0200" y="241300"/>
            <a:ext cx="5023512" cy="62499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777875"/>
          </a:xfrm>
          <a:prstGeom prst="rect">
            <a:avLst/>
          </a:prstGeo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95300" y="1600200"/>
            <a:ext cx="8915400" cy="4525963"/>
          </a:xfrm>
          <a:prstGeom prst="rect">
            <a:avLst/>
          </a:prstGeom>
        </p:spPr>
        <p:txBody>
          <a:bodyPr/>
          <a:lstStyle/>
          <a:p>
            <a:pPr lvl="0"/>
            <a:endParaRPr lang="zh-CN" altLang="en-US" noProof="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a:prstGeom prst="rect">
            <a:avLst/>
          </a:prstGeo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506"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0201" y="241300"/>
            <a:ext cx="6917002"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0200" y="1471614"/>
            <a:ext cx="3375952" cy="5019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871251" y="1471614"/>
            <a:ext cx="3375951" cy="5019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87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87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111" y="1535113"/>
            <a:ext cx="437859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111" y="2174875"/>
            <a:ext cx="437859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0"/>
            <a:ext cx="9906000" cy="1268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userDrawn="1"/>
        </p:nvSpPr>
        <p:spPr>
          <a:xfrm>
            <a:off x="0" y="5589588"/>
            <a:ext cx="9906000" cy="1268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2971" y="273051"/>
            <a:ext cx="553772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1"/>
            <a:ext cx="3259006"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645"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645"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9013" name="Text Box 5"/>
          <p:cNvSpPr txBox="1">
            <a:spLocks noChangeArrowheads="1"/>
          </p:cNvSpPr>
          <p:nvPr/>
        </p:nvSpPr>
        <p:spPr bwMode="auto">
          <a:xfrm>
            <a:off x="4787900" y="6629400"/>
            <a:ext cx="249238" cy="122238"/>
          </a:xfrm>
          <a:prstGeom prst="rect">
            <a:avLst/>
          </a:prstGeom>
          <a:noFill/>
          <a:ln w="9525">
            <a:noFill/>
            <a:miter lim="800000"/>
            <a:headEnd/>
            <a:tailEnd/>
          </a:ln>
        </p:spPr>
        <p:txBody>
          <a:bodyPr lIns="0" tIns="0" rIns="0" bIns="0" anchor="ctr">
            <a:spAutoFit/>
          </a:bodyPr>
          <a:lstStyle/>
          <a:p>
            <a:pPr algn="r" eaLnBrk="0" hangingPunct="0">
              <a:spcBef>
                <a:spcPct val="50000"/>
              </a:spcBef>
              <a:defRPr/>
            </a:pPr>
            <a:fld id="{0C833304-5861-46C6-BD59-7B0ABC49AE3E}" type="slidenum">
              <a:rPr lang="zh-CN" altLang="en-US" sz="800" b="0">
                <a:solidFill>
                  <a:srgbClr val="3C3737"/>
                </a:solidFill>
                <a:latin typeface="Verdana" pitchFamily="34" charset="0"/>
                <a:ea typeface="MS PGothic" pitchFamily="34" charset="-128"/>
              </a:rPr>
              <a:pPr algn="r" eaLnBrk="0" hangingPunct="0">
                <a:spcBef>
                  <a:spcPct val="50000"/>
                </a:spcBef>
                <a:defRPr/>
              </a:pPr>
              <a:t>‹#›</a:t>
            </a:fld>
            <a:endParaRPr lang="en-US" altLang="zh-CN" sz="800" b="0" dirty="0">
              <a:solidFill>
                <a:srgbClr val="3C3737"/>
              </a:solidFill>
              <a:latin typeface="Verdana" pitchFamily="34" charset="0"/>
              <a:ea typeface="MS PGothic" pitchFamily="34" charset="-128"/>
            </a:endParaRPr>
          </a:p>
        </p:txBody>
      </p:sp>
      <p:sp>
        <p:nvSpPr>
          <p:cNvPr id="37" name="Line 5"/>
          <p:cNvSpPr>
            <a:spLocks noChangeShapeType="1"/>
          </p:cNvSpPr>
          <p:nvPr/>
        </p:nvSpPr>
        <p:spPr bwMode="auto">
          <a:xfrm>
            <a:off x="-7938" y="665163"/>
            <a:ext cx="9910763" cy="1587"/>
          </a:xfrm>
          <a:prstGeom prst="line">
            <a:avLst/>
          </a:prstGeom>
          <a:noFill/>
          <a:ln w="9525">
            <a:solidFill>
              <a:srgbClr val="B2B2B2"/>
            </a:solidFill>
            <a:round/>
            <a:headEnd/>
            <a:tailEnd/>
          </a:ln>
        </p:spPr>
        <p:txBody>
          <a:bodyPr wrap="none" lIns="91406" tIns="45703" rIns="91406" bIns="45703">
            <a:spAutoFit/>
          </a:bodyPr>
          <a:lstStyle/>
          <a:p>
            <a:pPr algn="ctr">
              <a:lnSpc>
                <a:spcPct val="60000"/>
              </a:lnSpc>
              <a:spcBef>
                <a:spcPct val="50000"/>
              </a:spcBef>
              <a:defRPr/>
            </a:pPr>
            <a:endParaRPr lang="zh-CN" altLang="en-US" sz="1400" b="0" dirty="0">
              <a:solidFill>
                <a:srgbClr val="000000"/>
              </a:solidFill>
              <a:ea typeface="宋体"/>
            </a:endParaRPr>
          </a:p>
        </p:txBody>
      </p:sp>
      <p:sp>
        <p:nvSpPr>
          <p:cNvPr id="38" name="Line 5"/>
          <p:cNvSpPr>
            <a:spLocks noChangeShapeType="1"/>
          </p:cNvSpPr>
          <p:nvPr/>
        </p:nvSpPr>
        <p:spPr bwMode="auto">
          <a:xfrm>
            <a:off x="-4763" y="6477000"/>
            <a:ext cx="9910763" cy="1588"/>
          </a:xfrm>
          <a:prstGeom prst="line">
            <a:avLst/>
          </a:prstGeom>
          <a:noFill/>
          <a:ln w="9525">
            <a:solidFill>
              <a:srgbClr val="B2B2B2"/>
            </a:solidFill>
            <a:round/>
            <a:headEnd/>
            <a:tailEnd/>
          </a:ln>
        </p:spPr>
        <p:txBody>
          <a:bodyPr wrap="none" lIns="91406" tIns="45703" rIns="91406" bIns="45703">
            <a:spAutoFit/>
          </a:bodyPr>
          <a:lstStyle/>
          <a:p>
            <a:pPr algn="ctr">
              <a:lnSpc>
                <a:spcPct val="60000"/>
              </a:lnSpc>
              <a:spcBef>
                <a:spcPct val="50000"/>
              </a:spcBef>
              <a:defRPr/>
            </a:pPr>
            <a:endParaRPr lang="zh-CN" altLang="en-US" sz="1400" b="0" dirty="0">
              <a:solidFill>
                <a:srgbClr val="000000"/>
              </a:solidFill>
              <a:ea typeface="宋体"/>
            </a:endParaRPr>
          </a:p>
        </p:txBody>
      </p:sp>
      <p:pic>
        <p:nvPicPr>
          <p:cNvPr id="1029" name="Picture 2" descr="C:\Documents and Settings\Administrator\桌面\卡当logo.png"/>
          <p:cNvPicPr>
            <a:picLocks noChangeAspect="1" noChangeArrowheads="1"/>
          </p:cNvPicPr>
          <p:nvPr/>
        </p:nvPicPr>
        <p:blipFill>
          <a:blip r:embed="rId15" cstate="print"/>
          <a:srcRect/>
          <a:stretch>
            <a:fillRect/>
          </a:stretch>
        </p:blipFill>
        <p:spPr bwMode="auto">
          <a:xfrm>
            <a:off x="8602663" y="6510338"/>
            <a:ext cx="1244600" cy="3159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5" r:id="rId1"/>
    <p:sldLayoutId id="2147483723" r:id="rId2"/>
    <p:sldLayoutId id="2147483724" r:id="rId3"/>
    <p:sldLayoutId id="2147483725" r:id="rId4"/>
    <p:sldLayoutId id="2147483726" r:id="rId5"/>
    <p:sldLayoutId id="214748374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rtl="0" eaLnBrk="0" fontAlgn="base" hangingPunct="0">
        <a:spcBef>
          <a:spcPct val="0"/>
        </a:spcBef>
        <a:spcAft>
          <a:spcPct val="0"/>
        </a:spcAft>
        <a:defRPr sz="2000" b="1">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5pPr>
      <a:lvl6pPr marL="457200" algn="l" rtl="0" fontAlgn="base">
        <a:spcBef>
          <a:spcPct val="0"/>
        </a:spcBef>
        <a:spcAft>
          <a:spcPct val="0"/>
        </a:spcAft>
        <a:defRPr sz="2000" b="1">
          <a:solidFill>
            <a:schemeClr val="tx2"/>
          </a:solidFill>
          <a:latin typeface="Verdana" pitchFamily="34" charset="0"/>
          <a:ea typeface="宋体" pitchFamily="2" charset="-122"/>
        </a:defRPr>
      </a:lvl6pPr>
      <a:lvl7pPr marL="914400" algn="l" rtl="0" fontAlgn="base">
        <a:spcBef>
          <a:spcPct val="0"/>
        </a:spcBef>
        <a:spcAft>
          <a:spcPct val="0"/>
        </a:spcAft>
        <a:defRPr sz="2000" b="1">
          <a:solidFill>
            <a:schemeClr val="tx2"/>
          </a:solidFill>
          <a:latin typeface="Verdana" pitchFamily="34" charset="0"/>
          <a:ea typeface="宋体" pitchFamily="2" charset="-122"/>
        </a:defRPr>
      </a:lvl7pPr>
      <a:lvl8pPr marL="1371600" algn="l" rtl="0" fontAlgn="base">
        <a:spcBef>
          <a:spcPct val="0"/>
        </a:spcBef>
        <a:spcAft>
          <a:spcPct val="0"/>
        </a:spcAft>
        <a:defRPr sz="2000" b="1">
          <a:solidFill>
            <a:schemeClr val="tx2"/>
          </a:solidFill>
          <a:latin typeface="Verdana" pitchFamily="34" charset="0"/>
          <a:ea typeface="宋体" pitchFamily="2" charset="-122"/>
        </a:defRPr>
      </a:lvl8pPr>
      <a:lvl9pPr marL="1828800" algn="l" rtl="0" fontAlgn="base">
        <a:spcBef>
          <a:spcPct val="0"/>
        </a:spcBef>
        <a:spcAft>
          <a:spcPct val="0"/>
        </a:spcAft>
        <a:defRPr sz="2000" b="1">
          <a:solidFill>
            <a:schemeClr val="tx2"/>
          </a:solidFill>
          <a:latin typeface="Verdana" pitchFamily="34" charset="0"/>
          <a:ea typeface="宋体" pitchFamily="2" charset="-122"/>
        </a:defRPr>
      </a:lvl9pPr>
    </p:titleStyle>
    <p:bodyStyle>
      <a:lvl1pPr marL="342900" indent="-342900" algn="l" rtl="0" eaLnBrk="0" fontAlgn="base" hangingPunct="0">
        <a:spcBef>
          <a:spcPct val="50000"/>
        </a:spcBef>
        <a:spcAft>
          <a:spcPct val="0"/>
        </a:spcAft>
        <a:defRPr sz="2000">
          <a:solidFill>
            <a:schemeClr val="tx1"/>
          </a:solidFill>
          <a:latin typeface="微软雅黑" pitchFamily="34" charset="-122"/>
          <a:ea typeface="微软雅黑" pitchFamily="34" charset="-122"/>
          <a:cs typeface="+mn-cs"/>
        </a:defRPr>
      </a:lvl1pPr>
      <a:lvl2pPr marL="341313" indent="-227013" algn="l" rtl="0" eaLnBrk="0" fontAlgn="base" hangingPunct="0">
        <a:spcBef>
          <a:spcPct val="35000"/>
        </a:spcBef>
        <a:spcAft>
          <a:spcPct val="0"/>
        </a:spcAft>
        <a:buChar char="•"/>
        <a:defRPr sz="2000">
          <a:solidFill>
            <a:schemeClr val="tx1"/>
          </a:solidFill>
          <a:latin typeface="微软雅黑" pitchFamily="34" charset="-122"/>
          <a:ea typeface="微软雅黑" pitchFamily="34" charset="-122"/>
        </a:defRPr>
      </a:lvl2pPr>
      <a:lvl3pPr marL="682625" indent="-227013"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3pPr>
      <a:lvl4pPr marL="1028700" indent="-230188" algn="l" rtl="0" eaLnBrk="0" fontAlgn="base" hangingPunct="0">
        <a:spcBef>
          <a:spcPct val="10000"/>
        </a:spcBef>
        <a:spcAft>
          <a:spcPct val="0"/>
        </a:spcAft>
        <a:buChar char="•"/>
        <a:defRPr sz="2000">
          <a:solidFill>
            <a:schemeClr val="tx1"/>
          </a:solidFill>
          <a:latin typeface="微软雅黑" pitchFamily="34" charset="-122"/>
          <a:ea typeface="微软雅黑" pitchFamily="34" charset="-122"/>
        </a:defRPr>
      </a:lvl4pPr>
      <a:lvl5pPr marL="1373188" indent="-230188" algn="l" rtl="0" eaLnBrk="0" fontAlgn="base" hangingPunct="0">
        <a:spcBef>
          <a:spcPct val="5000"/>
        </a:spcBef>
        <a:spcAft>
          <a:spcPct val="0"/>
        </a:spcAft>
        <a:buChar char="–"/>
        <a:defRPr sz="2000">
          <a:solidFill>
            <a:schemeClr val="tx1"/>
          </a:solidFill>
          <a:latin typeface="微软雅黑" pitchFamily="34" charset="-122"/>
          <a:ea typeface="微软雅黑" pitchFamily="34" charset="-122"/>
        </a:defRPr>
      </a:lvl5pPr>
      <a:lvl6pPr marL="1830388" indent="-230188" algn="l" rtl="0" fontAlgn="base">
        <a:spcBef>
          <a:spcPct val="5000"/>
        </a:spcBef>
        <a:spcAft>
          <a:spcPct val="0"/>
        </a:spcAft>
        <a:buChar char="–"/>
        <a:defRPr sz="2000">
          <a:solidFill>
            <a:schemeClr val="tx1"/>
          </a:solidFill>
          <a:latin typeface="+mn-lt"/>
          <a:ea typeface="+mn-ea"/>
        </a:defRPr>
      </a:lvl6pPr>
      <a:lvl7pPr marL="2287588" indent="-230188" algn="l" rtl="0" fontAlgn="base">
        <a:spcBef>
          <a:spcPct val="5000"/>
        </a:spcBef>
        <a:spcAft>
          <a:spcPct val="0"/>
        </a:spcAft>
        <a:buChar char="–"/>
        <a:defRPr sz="2000">
          <a:solidFill>
            <a:schemeClr val="tx1"/>
          </a:solidFill>
          <a:latin typeface="+mn-lt"/>
          <a:ea typeface="+mn-ea"/>
        </a:defRPr>
      </a:lvl7pPr>
      <a:lvl8pPr marL="2744788" indent="-230188" algn="l" rtl="0" fontAlgn="base">
        <a:spcBef>
          <a:spcPct val="5000"/>
        </a:spcBef>
        <a:spcAft>
          <a:spcPct val="0"/>
        </a:spcAft>
        <a:buChar char="–"/>
        <a:defRPr sz="2000">
          <a:solidFill>
            <a:schemeClr val="tx1"/>
          </a:solidFill>
          <a:latin typeface="+mn-lt"/>
          <a:ea typeface="+mn-ea"/>
        </a:defRPr>
      </a:lvl8pPr>
      <a:lvl9pPr marL="3201988" indent="-230188" algn="l" rtl="0" fontAlgn="base">
        <a:spcBef>
          <a:spcPct val="5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9013" name="Text Box 5"/>
          <p:cNvSpPr txBox="1">
            <a:spLocks noChangeArrowheads="1"/>
          </p:cNvSpPr>
          <p:nvPr/>
        </p:nvSpPr>
        <p:spPr bwMode="auto">
          <a:xfrm>
            <a:off x="4787900" y="6629400"/>
            <a:ext cx="249238" cy="122238"/>
          </a:xfrm>
          <a:prstGeom prst="rect">
            <a:avLst/>
          </a:prstGeom>
          <a:noFill/>
          <a:ln w="9525">
            <a:noFill/>
            <a:miter lim="800000"/>
            <a:headEnd/>
            <a:tailEnd/>
          </a:ln>
        </p:spPr>
        <p:txBody>
          <a:bodyPr lIns="0" tIns="0" rIns="0" bIns="0" anchor="ctr">
            <a:spAutoFit/>
          </a:bodyPr>
          <a:lstStyle/>
          <a:p>
            <a:pPr algn="r" eaLnBrk="0" hangingPunct="0">
              <a:spcBef>
                <a:spcPct val="50000"/>
              </a:spcBef>
              <a:defRPr/>
            </a:pPr>
            <a:fld id="{A2972F11-21E8-42D5-8E3D-08593175E581}" type="slidenum">
              <a:rPr lang="zh-CN" altLang="en-US" sz="800" b="0">
                <a:solidFill>
                  <a:srgbClr val="3C3737"/>
                </a:solidFill>
                <a:latin typeface="Verdana" pitchFamily="34" charset="0"/>
                <a:ea typeface="MS PGothic" pitchFamily="34" charset="-128"/>
              </a:rPr>
              <a:pPr algn="r" eaLnBrk="0" hangingPunct="0">
                <a:spcBef>
                  <a:spcPct val="50000"/>
                </a:spcBef>
                <a:defRPr/>
              </a:pPr>
              <a:t>‹#›</a:t>
            </a:fld>
            <a:endParaRPr lang="en-US" altLang="zh-CN" sz="800" b="0" dirty="0">
              <a:solidFill>
                <a:srgbClr val="3C3737"/>
              </a:solidFill>
              <a:latin typeface="Verdana" pitchFamily="34" charset="0"/>
              <a:ea typeface="MS PGothic" pitchFamily="34" charset="-128"/>
            </a:endParaRPr>
          </a:p>
        </p:txBody>
      </p:sp>
      <p:sp>
        <p:nvSpPr>
          <p:cNvPr id="37" name="Line 5"/>
          <p:cNvSpPr>
            <a:spLocks noChangeShapeType="1"/>
          </p:cNvSpPr>
          <p:nvPr/>
        </p:nvSpPr>
        <p:spPr bwMode="auto">
          <a:xfrm>
            <a:off x="-7938" y="665163"/>
            <a:ext cx="9910763" cy="1587"/>
          </a:xfrm>
          <a:prstGeom prst="line">
            <a:avLst/>
          </a:prstGeom>
          <a:noFill/>
          <a:ln w="9525">
            <a:solidFill>
              <a:srgbClr val="B2B2B2"/>
            </a:solidFill>
            <a:round/>
            <a:headEnd/>
            <a:tailEnd/>
          </a:ln>
        </p:spPr>
        <p:txBody>
          <a:bodyPr wrap="none" lIns="91406" tIns="45703" rIns="91406" bIns="45703">
            <a:spAutoFit/>
          </a:bodyPr>
          <a:lstStyle/>
          <a:p>
            <a:pPr algn="ctr">
              <a:lnSpc>
                <a:spcPct val="60000"/>
              </a:lnSpc>
              <a:spcBef>
                <a:spcPct val="50000"/>
              </a:spcBef>
              <a:defRPr/>
            </a:pPr>
            <a:endParaRPr lang="zh-CN" altLang="en-US" sz="1400" b="0" dirty="0">
              <a:solidFill>
                <a:srgbClr val="000000"/>
              </a:solidFill>
              <a:ea typeface="宋体"/>
            </a:endParaRPr>
          </a:p>
        </p:txBody>
      </p:sp>
      <p:sp>
        <p:nvSpPr>
          <p:cNvPr id="38" name="Line 5"/>
          <p:cNvSpPr>
            <a:spLocks noChangeShapeType="1"/>
          </p:cNvSpPr>
          <p:nvPr/>
        </p:nvSpPr>
        <p:spPr bwMode="auto">
          <a:xfrm>
            <a:off x="-4763" y="6477000"/>
            <a:ext cx="9910763" cy="1588"/>
          </a:xfrm>
          <a:prstGeom prst="line">
            <a:avLst/>
          </a:prstGeom>
          <a:noFill/>
          <a:ln w="9525">
            <a:solidFill>
              <a:srgbClr val="B2B2B2"/>
            </a:solidFill>
            <a:round/>
            <a:headEnd/>
            <a:tailEnd/>
          </a:ln>
        </p:spPr>
        <p:txBody>
          <a:bodyPr wrap="none" lIns="91406" tIns="45703" rIns="91406" bIns="45703">
            <a:spAutoFit/>
          </a:bodyPr>
          <a:lstStyle/>
          <a:p>
            <a:pPr algn="ctr">
              <a:lnSpc>
                <a:spcPct val="60000"/>
              </a:lnSpc>
              <a:spcBef>
                <a:spcPct val="50000"/>
              </a:spcBef>
              <a:defRPr/>
            </a:pPr>
            <a:endParaRPr lang="zh-CN" altLang="en-US" sz="1400" b="0" dirty="0">
              <a:solidFill>
                <a:srgbClr val="000000"/>
              </a:solidFill>
              <a:ea typeface="宋体"/>
            </a:endParaRPr>
          </a:p>
        </p:txBody>
      </p:sp>
      <p:pic>
        <p:nvPicPr>
          <p:cNvPr id="2053" name="Picture 2" descr="C:\Documents and Settings\Administrator\桌面\卡当logo.png"/>
          <p:cNvPicPr>
            <a:picLocks noChangeAspect="1" noChangeArrowheads="1"/>
          </p:cNvPicPr>
          <p:nvPr/>
        </p:nvPicPr>
        <p:blipFill>
          <a:blip r:embed="rId14" cstate="print"/>
          <a:srcRect/>
          <a:stretch>
            <a:fillRect/>
          </a:stretch>
        </p:blipFill>
        <p:spPr bwMode="auto">
          <a:xfrm>
            <a:off x="8602663" y="6510338"/>
            <a:ext cx="1244600" cy="3159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7" r:id="rId1"/>
    <p:sldLayoutId id="2147483734" r:id="rId2"/>
    <p:sldLayoutId id="2147483735" r:id="rId3"/>
    <p:sldLayoutId id="2147483736" r:id="rId4"/>
    <p:sldLayoutId id="2147483737" r:id="rId5"/>
    <p:sldLayoutId id="2147483748" r:id="rId6"/>
    <p:sldLayoutId id="2147483738" r:id="rId7"/>
    <p:sldLayoutId id="2147483739" r:id="rId8"/>
    <p:sldLayoutId id="2147483740" r:id="rId9"/>
    <p:sldLayoutId id="2147483741" r:id="rId10"/>
    <p:sldLayoutId id="2147483742" r:id="rId11"/>
    <p:sldLayoutId id="2147483744" r:id="rId12"/>
  </p:sldLayoutIdLst>
  <p:txStyles>
    <p:titleStyle>
      <a:lvl1pPr algn="l" rtl="0" eaLnBrk="0" fontAlgn="base" hangingPunct="0">
        <a:spcBef>
          <a:spcPct val="0"/>
        </a:spcBef>
        <a:spcAft>
          <a:spcPct val="0"/>
        </a:spcAft>
        <a:defRPr sz="2000" b="1">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2000" b="1">
          <a:solidFill>
            <a:schemeClr val="tx2"/>
          </a:solidFill>
          <a:latin typeface="微软雅黑" pitchFamily="34" charset="-122"/>
          <a:ea typeface="微软雅黑" pitchFamily="34" charset="-122"/>
        </a:defRPr>
      </a:lvl5pPr>
      <a:lvl6pPr marL="457200" algn="l" rtl="0" fontAlgn="base">
        <a:spcBef>
          <a:spcPct val="0"/>
        </a:spcBef>
        <a:spcAft>
          <a:spcPct val="0"/>
        </a:spcAft>
        <a:defRPr sz="2000" b="1">
          <a:solidFill>
            <a:schemeClr val="tx2"/>
          </a:solidFill>
          <a:latin typeface="Verdana" pitchFamily="34" charset="0"/>
          <a:ea typeface="宋体" pitchFamily="2" charset="-122"/>
        </a:defRPr>
      </a:lvl6pPr>
      <a:lvl7pPr marL="914400" algn="l" rtl="0" fontAlgn="base">
        <a:spcBef>
          <a:spcPct val="0"/>
        </a:spcBef>
        <a:spcAft>
          <a:spcPct val="0"/>
        </a:spcAft>
        <a:defRPr sz="2000" b="1">
          <a:solidFill>
            <a:schemeClr val="tx2"/>
          </a:solidFill>
          <a:latin typeface="Verdana" pitchFamily="34" charset="0"/>
          <a:ea typeface="宋体" pitchFamily="2" charset="-122"/>
        </a:defRPr>
      </a:lvl7pPr>
      <a:lvl8pPr marL="1371600" algn="l" rtl="0" fontAlgn="base">
        <a:spcBef>
          <a:spcPct val="0"/>
        </a:spcBef>
        <a:spcAft>
          <a:spcPct val="0"/>
        </a:spcAft>
        <a:defRPr sz="2000" b="1">
          <a:solidFill>
            <a:schemeClr val="tx2"/>
          </a:solidFill>
          <a:latin typeface="Verdana" pitchFamily="34" charset="0"/>
          <a:ea typeface="宋体" pitchFamily="2" charset="-122"/>
        </a:defRPr>
      </a:lvl8pPr>
      <a:lvl9pPr marL="1828800" algn="l" rtl="0" fontAlgn="base">
        <a:spcBef>
          <a:spcPct val="0"/>
        </a:spcBef>
        <a:spcAft>
          <a:spcPct val="0"/>
        </a:spcAft>
        <a:defRPr sz="2000" b="1">
          <a:solidFill>
            <a:schemeClr val="tx2"/>
          </a:solidFill>
          <a:latin typeface="Verdana" pitchFamily="34" charset="0"/>
          <a:ea typeface="宋体" pitchFamily="2" charset="-122"/>
        </a:defRPr>
      </a:lvl9pPr>
    </p:titleStyle>
    <p:bodyStyle>
      <a:lvl1pPr marL="342900" indent="-342900" algn="l" rtl="0" eaLnBrk="0" fontAlgn="base" hangingPunct="0">
        <a:spcBef>
          <a:spcPct val="50000"/>
        </a:spcBef>
        <a:spcAft>
          <a:spcPct val="0"/>
        </a:spcAft>
        <a:defRPr sz="2000">
          <a:solidFill>
            <a:schemeClr val="tx1"/>
          </a:solidFill>
          <a:latin typeface="微软雅黑" pitchFamily="34" charset="-122"/>
          <a:ea typeface="微软雅黑" pitchFamily="34" charset="-122"/>
          <a:cs typeface="+mn-cs"/>
        </a:defRPr>
      </a:lvl1pPr>
      <a:lvl2pPr marL="341313" indent="-227013" algn="l" rtl="0" eaLnBrk="0" fontAlgn="base" hangingPunct="0">
        <a:spcBef>
          <a:spcPct val="35000"/>
        </a:spcBef>
        <a:spcAft>
          <a:spcPct val="0"/>
        </a:spcAft>
        <a:buChar char="•"/>
        <a:defRPr sz="2000">
          <a:solidFill>
            <a:schemeClr val="tx1"/>
          </a:solidFill>
          <a:latin typeface="微软雅黑" pitchFamily="34" charset="-122"/>
          <a:ea typeface="微软雅黑" pitchFamily="34" charset="-122"/>
        </a:defRPr>
      </a:lvl2pPr>
      <a:lvl3pPr marL="682625" indent="-227013"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3pPr>
      <a:lvl4pPr marL="1028700" indent="-230188" algn="l" rtl="0" eaLnBrk="0" fontAlgn="base" hangingPunct="0">
        <a:spcBef>
          <a:spcPct val="10000"/>
        </a:spcBef>
        <a:spcAft>
          <a:spcPct val="0"/>
        </a:spcAft>
        <a:buChar char="•"/>
        <a:defRPr sz="2000">
          <a:solidFill>
            <a:schemeClr val="tx1"/>
          </a:solidFill>
          <a:latin typeface="微软雅黑" pitchFamily="34" charset="-122"/>
          <a:ea typeface="微软雅黑" pitchFamily="34" charset="-122"/>
        </a:defRPr>
      </a:lvl4pPr>
      <a:lvl5pPr marL="1373188" indent="-230188" algn="l" rtl="0" eaLnBrk="0" fontAlgn="base" hangingPunct="0">
        <a:spcBef>
          <a:spcPct val="5000"/>
        </a:spcBef>
        <a:spcAft>
          <a:spcPct val="0"/>
        </a:spcAft>
        <a:buChar char="–"/>
        <a:defRPr sz="2000">
          <a:solidFill>
            <a:schemeClr val="tx1"/>
          </a:solidFill>
          <a:latin typeface="微软雅黑" pitchFamily="34" charset="-122"/>
          <a:ea typeface="微软雅黑" pitchFamily="34" charset="-122"/>
        </a:defRPr>
      </a:lvl5pPr>
      <a:lvl6pPr marL="1830388" indent="-230188" algn="l" rtl="0" fontAlgn="base">
        <a:spcBef>
          <a:spcPct val="5000"/>
        </a:spcBef>
        <a:spcAft>
          <a:spcPct val="0"/>
        </a:spcAft>
        <a:buChar char="–"/>
        <a:defRPr sz="2000">
          <a:solidFill>
            <a:schemeClr val="tx1"/>
          </a:solidFill>
          <a:latin typeface="+mn-lt"/>
          <a:ea typeface="+mn-ea"/>
        </a:defRPr>
      </a:lvl6pPr>
      <a:lvl7pPr marL="2287588" indent="-230188" algn="l" rtl="0" fontAlgn="base">
        <a:spcBef>
          <a:spcPct val="5000"/>
        </a:spcBef>
        <a:spcAft>
          <a:spcPct val="0"/>
        </a:spcAft>
        <a:buChar char="–"/>
        <a:defRPr sz="2000">
          <a:solidFill>
            <a:schemeClr val="tx1"/>
          </a:solidFill>
          <a:latin typeface="+mn-lt"/>
          <a:ea typeface="+mn-ea"/>
        </a:defRPr>
      </a:lvl7pPr>
      <a:lvl8pPr marL="2744788" indent="-230188" algn="l" rtl="0" fontAlgn="base">
        <a:spcBef>
          <a:spcPct val="5000"/>
        </a:spcBef>
        <a:spcAft>
          <a:spcPct val="0"/>
        </a:spcAft>
        <a:buChar char="–"/>
        <a:defRPr sz="2000">
          <a:solidFill>
            <a:schemeClr val="tx1"/>
          </a:solidFill>
          <a:latin typeface="+mn-lt"/>
          <a:ea typeface="+mn-ea"/>
        </a:defRPr>
      </a:lvl8pPr>
      <a:lvl9pPr marL="3201988" indent="-230188" algn="l" rtl="0" fontAlgn="base">
        <a:spcBef>
          <a:spcPct val="5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hyperlink" Target="http://baike.baidu.com/view/62322.htm" TargetMode="Externa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kadang.com/" TargetMode="Externa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1"/>
          <p:cNvSpPr>
            <a:spLocks noChangeArrowheads="1"/>
          </p:cNvSpPr>
          <p:nvPr/>
        </p:nvSpPr>
        <p:spPr bwMode="auto">
          <a:xfrm>
            <a:off x="0" y="2273300"/>
            <a:ext cx="9906000" cy="2447925"/>
          </a:xfrm>
          <a:prstGeom prst="rect">
            <a:avLst/>
          </a:prstGeom>
          <a:solidFill>
            <a:schemeClr val="tx2"/>
          </a:solidFill>
          <a:ln w="9525" algn="ctr">
            <a:noFill/>
            <a:miter lim="800000"/>
            <a:headEnd/>
            <a:tailEnd/>
          </a:ln>
        </p:spPr>
        <p:txBody>
          <a:bodyPr lIns="0" tIns="0" rIns="0" bIns="0" anchor="ctr">
            <a:spAutoFit/>
          </a:bodyPr>
          <a:lstStyle/>
          <a:p>
            <a:endParaRPr lang="zh-CN" altLang="en-US"/>
          </a:p>
        </p:txBody>
      </p:sp>
      <p:sp>
        <p:nvSpPr>
          <p:cNvPr id="36867" name="Text Box 33"/>
          <p:cNvSpPr txBox="1">
            <a:spLocks noChangeArrowheads="1"/>
          </p:cNvSpPr>
          <p:nvPr/>
        </p:nvSpPr>
        <p:spPr bwMode="auto">
          <a:xfrm>
            <a:off x="4349750" y="6381750"/>
            <a:ext cx="1466850" cy="461963"/>
          </a:xfrm>
          <a:prstGeom prst="rect">
            <a:avLst/>
          </a:prstGeom>
          <a:noFill/>
          <a:ln w="9525">
            <a:noFill/>
            <a:miter lim="800000"/>
            <a:headEnd/>
            <a:tailEnd/>
          </a:ln>
        </p:spPr>
        <p:txBody>
          <a:bodyPr>
            <a:spAutoFit/>
          </a:bodyPr>
          <a:lstStyle/>
          <a:p>
            <a:r>
              <a:rPr lang="en-US" altLang="zh-CN" sz="2400" b="0" dirty="0" smtClean="0">
                <a:latin typeface="微软雅黑" pitchFamily="34" charset="-122"/>
                <a:ea typeface="微软雅黑" pitchFamily="34" charset="-122"/>
              </a:rPr>
              <a:t>2012.12</a:t>
            </a:r>
            <a:endParaRPr lang="en-US" altLang="zh-CN" sz="2400" b="0" dirty="0">
              <a:latin typeface="微软雅黑" pitchFamily="34" charset="-122"/>
              <a:ea typeface="微软雅黑" pitchFamily="34" charset="-122"/>
            </a:endParaRPr>
          </a:p>
        </p:txBody>
      </p:sp>
      <p:sp>
        <p:nvSpPr>
          <p:cNvPr id="5154" name="Rectangle 34"/>
          <p:cNvSpPr>
            <a:spLocks noChangeArrowheads="1"/>
          </p:cNvSpPr>
          <p:nvPr/>
        </p:nvSpPr>
        <p:spPr bwMode="auto">
          <a:xfrm>
            <a:off x="95250" y="1773238"/>
            <a:ext cx="428625" cy="427037"/>
          </a:xfrm>
          <a:prstGeom prst="rect">
            <a:avLst/>
          </a:prstGeom>
          <a:solidFill>
            <a:schemeClr val="tx2">
              <a:lumMod val="75000"/>
            </a:schemeClr>
          </a:solidFill>
          <a:ln w="9525">
            <a:noFill/>
            <a:miter lim="800000"/>
            <a:headEnd/>
            <a:tailEnd/>
          </a:ln>
          <a:effectLst/>
        </p:spPr>
        <p:txBody>
          <a:bodyPr lIns="0" tIns="0" rIns="0" bIns="0" anchor="ctr">
            <a:spAutoFit/>
          </a:bodyPr>
          <a:lstStyle/>
          <a:p>
            <a:pPr>
              <a:defRPr/>
            </a:pPr>
            <a:endParaRPr lang="zh-CN" altLang="en-US">
              <a:latin typeface="Arial" pitchFamily="34" charset="0"/>
            </a:endParaRPr>
          </a:p>
        </p:txBody>
      </p:sp>
      <p:sp>
        <p:nvSpPr>
          <p:cNvPr id="36869" name="Rectangle 35"/>
          <p:cNvSpPr>
            <a:spLocks noChangeArrowheads="1"/>
          </p:cNvSpPr>
          <p:nvPr/>
        </p:nvSpPr>
        <p:spPr bwMode="auto">
          <a:xfrm>
            <a:off x="617538" y="1773238"/>
            <a:ext cx="428625" cy="427037"/>
          </a:xfrm>
          <a:prstGeom prst="rect">
            <a:avLst/>
          </a:prstGeom>
          <a:solidFill>
            <a:schemeClr val="tx2"/>
          </a:solidFill>
          <a:ln w="9525">
            <a:noFill/>
            <a:miter lim="800000"/>
            <a:headEnd/>
            <a:tailEnd/>
          </a:ln>
        </p:spPr>
        <p:txBody>
          <a:bodyPr lIns="0" tIns="0" rIns="0" bIns="0" anchor="ctr">
            <a:spAutoFit/>
          </a:bodyPr>
          <a:lstStyle/>
          <a:p>
            <a:endParaRPr lang="zh-CN" altLang="en-US"/>
          </a:p>
        </p:txBody>
      </p:sp>
      <p:sp>
        <p:nvSpPr>
          <p:cNvPr id="5156" name="Rectangle 36"/>
          <p:cNvSpPr>
            <a:spLocks noChangeArrowheads="1"/>
          </p:cNvSpPr>
          <p:nvPr/>
        </p:nvSpPr>
        <p:spPr bwMode="auto">
          <a:xfrm>
            <a:off x="1139825" y="1773238"/>
            <a:ext cx="428625" cy="427037"/>
          </a:xfrm>
          <a:prstGeom prst="rect">
            <a:avLst/>
          </a:prstGeom>
          <a:solidFill>
            <a:schemeClr val="accent1">
              <a:lumMod val="60000"/>
              <a:lumOff val="40000"/>
            </a:schemeClr>
          </a:solidFill>
          <a:ln w="9525">
            <a:noFill/>
            <a:miter lim="800000"/>
            <a:headEnd/>
            <a:tailEnd/>
          </a:ln>
          <a:effectLst/>
        </p:spPr>
        <p:txBody>
          <a:bodyPr lIns="0" tIns="0" rIns="0" bIns="0" anchor="ctr">
            <a:spAutoFit/>
          </a:bodyPr>
          <a:lstStyle/>
          <a:p>
            <a:pPr>
              <a:defRPr/>
            </a:pPr>
            <a:endParaRPr lang="zh-CN" altLang="en-US">
              <a:latin typeface="Arial" pitchFamily="34" charset="0"/>
            </a:endParaRPr>
          </a:p>
        </p:txBody>
      </p:sp>
      <p:pic>
        <p:nvPicPr>
          <p:cNvPr id="36871" name="Picture 2" descr="封1"/>
          <p:cNvPicPr preferRelativeResize="0">
            <a:picLocks noChangeArrowheads="1"/>
          </p:cNvPicPr>
          <p:nvPr/>
        </p:nvPicPr>
        <p:blipFill>
          <a:blip r:embed="rId2" cstate="print"/>
          <a:srcRect l="34026" t="59952" r="50865" b="29364"/>
          <a:stretch>
            <a:fillRect/>
          </a:stretch>
        </p:blipFill>
        <p:spPr bwMode="auto">
          <a:xfrm>
            <a:off x="3606800" y="3573463"/>
            <a:ext cx="1439863" cy="1439862"/>
          </a:xfrm>
          <a:prstGeom prst="rect">
            <a:avLst/>
          </a:prstGeom>
          <a:noFill/>
          <a:ln w="9525">
            <a:noFill/>
            <a:miter lim="800000"/>
            <a:headEnd/>
            <a:tailEnd/>
          </a:ln>
        </p:spPr>
      </p:pic>
      <p:pic>
        <p:nvPicPr>
          <p:cNvPr id="36872" name="Picture 2" descr="封1"/>
          <p:cNvPicPr preferRelativeResize="0">
            <a:picLocks noChangeArrowheads="1"/>
          </p:cNvPicPr>
          <p:nvPr/>
        </p:nvPicPr>
        <p:blipFill>
          <a:blip r:embed="rId2" cstate="print"/>
          <a:srcRect l="33795" t="23166" r="50981" b="66071"/>
          <a:stretch>
            <a:fillRect/>
          </a:stretch>
        </p:blipFill>
        <p:spPr bwMode="auto">
          <a:xfrm>
            <a:off x="319088" y="3573463"/>
            <a:ext cx="1439862" cy="1439862"/>
          </a:xfrm>
          <a:prstGeom prst="rect">
            <a:avLst/>
          </a:prstGeom>
          <a:noFill/>
          <a:ln w="9525">
            <a:noFill/>
            <a:miter lim="800000"/>
            <a:headEnd/>
            <a:tailEnd/>
          </a:ln>
        </p:spPr>
      </p:pic>
      <p:pic>
        <p:nvPicPr>
          <p:cNvPr id="36873" name="Picture 2" descr="封1"/>
          <p:cNvPicPr preferRelativeResize="0">
            <a:picLocks noChangeArrowheads="1"/>
          </p:cNvPicPr>
          <p:nvPr/>
        </p:nvPicPr>
        <p:blipFill>
          <a:blip r:embed="rId2" cstate="print"/>
          <a:srcRect l="69437" t="23247" r="15456" b="66151"/>
          <a:stretch>
            <a:fillRect/>
          </a:stretch>
        </p:blipFill>
        <p:spPr bwMode="auto">
          <a:xfrm>
            <a:off x="1954213" y="3573463"/>
            <a:ext cx="1439862" cy="1439862"/>
          </a:xfrm>
          <a:prstGeom prst="rect">
            <a:avLst/>
          </a:prstGeom>
          <a:noFill/>
          <a:ln w="9525">
            <a:noFill/>
            <a:miter lim="800000"/>
            <a:headEnd/>
            <a:tailEnd/>
          </a:ln>
        </p:spPr>
      </p:pic>
      <p:pic>
        <p:nvPicPr>
          <p:cNvPr id="36874" name="Picture 2" descr="封1"/>
          <p:cNvPicPr preferRelativeResize="0">
            <a:picLocks noChangeArrowheads="1"/>
          </p:cNvPicPr>
          <p:nvPr/>
        </p:nvPicPr>
        <p:blipFill>
          <a:blip r:embed="rId2" cstate="print"/>
          <a:srcRect l="51674" t="47554" r="33218" b="41518"/>
          <a:stretch>
            <a:fillRect/>
          </a:stretch>
        </p:blipFill>
        <p:spPr bwMode="auto">
          <a:xfrm>
            <a:off x="5240338" y="3573463"/>
            <a:ext cx="1439862" cy="1439862"/>
          </a:xfrm>
          <a:prstGeom prst="rect">
            <a:avLst/>
          </a:prstGeom>
          <a:noFill/>
          <a:ln w="9525">
            <a:noFill/>
            <a:miter lim="800000"/>
            <a:headEnd/>
            <a:tailEnd/>
          </a:ln>
        </p:spPr>
      </p:pic>
      <p:sp>
        <p:nvSpPr>
          <p:cNvPr id="36875" name="Text Box 32"/>
          <p:cNvSpPr txBox="1">
            <a:spLocks noChangeArrowheads="1"/>
          </p:cNvSpPr>
          <p:nvPr/>
        </p:nvSpPr>
        <p:spPr bwMode="auto">
          <a:xfrm>
            <a:off x="1928813" y="2638425"/>
            <a:ext cx="6119812" cy="646113"/>
          </a:xfrm>
          <a:prstGeom prst="rect">
            <a:avLst/>
          </a:prstGeom>
          <a:noFill/>
          <a:ln w="9525">
            <a:noFill/>
            <a:miter lim="800000"/>
            <a:headEnd/>
            <a:tailEnd/>
          </a:ln>
        </p:spPr>
        <p:txBody>
          <a:bodyPr>
            <a:spAutoFit/>
          </a:bodyPr>
          <a:lstStyle/>
          <a:p>
            <a:pPr algn="ctr"/>
            <a:r>
              <a:rPr lang="zh-CN" altLang="en-US" sz="3600" b="0" dirty="0" smtClean="0">
                <a:solidFill>
                  <a:schemeClr val="bg1"/>
                </a:solidFill>
                <a:latin typeface="微软雅黑" pitchFamily="34" charset="-122"/>
                <a:ea typeface="微软雅黑" pitchFamily="34" charset="-122"/>
              </a:rPr>
              <a:t>商业智能</a:t>
            </a:r>
            <a:r>
              <a:rPr lang="en-US" altLang="zh-CN" sz="3600" b="0" dirty="0" smtClean="0">
                <a:solidFill>
                  <a:schemeClr val="bg1"/>
                </a:solidFill>
                <a:latin typeface="微软雅黑" pitchFamily="34" charset="-122"/>
                <a:ea typeface="微软雅黑" pitchFamily="34" charset="-122"/>
              </a:rPr>
              <a:t>(BI)</a:t>
            </a:r>
            <a:r>
              <a:rPr lang="zh-CN" altLang="en-US" sz="3600" b="0" dirty="0" smtClean="0">
                <a:solidFill>
                  <a:schemeClr val="bg1"/>
                </a:solidFill>
                <a:latin typeface="微软雅黑" pitchFamily="34" charset="-122"/>
                <a:ea typeface="微软雅黑" pitchFamily="34" charset="-122"/>
              </a:rPr>
              <a:t>浅谈</a:t>
            </a:r>
            <a:endParaRPr lang="zh-CN" altLang="en-US" sz="3600" b="0" dirty="0">
              <a:solidFill>
                <a:schemeClr val="bg1"/>
              </a:solidFill>
              <a:latin typeface="微软雅黑" pitchFamily="34" charset="-122"/>
              <a:ea typeface="微软雅黑" pitchFamily="34" charset="-122"/>
            </a:endParaRPr>
          </a:p>
        </p:txBody>
      </p:sp>
      <p:pic>
        <p:nvPicPr>
          <p:cNvPr id="36876" name="Picture 20" descr="C:\Documents and Settings\Administrator\桌面\卡当logo.png"/>
          <p:cNvPicPr>
            <a:picLocks noChangeAspect="1" noChangeArrowheads="1"/>
          </p:cNvPicPr>
          <p:nvPr/>
        </p:nvPicPr>
        <p:blipFill>
          <a:blip r:embed="rId3" cstate="print"/>
          <a:srcRect/>
          <a:stretch>
            <a:fillRect/>
          </a:stretch>
        </p:blipFill>
        <p:spPr bwMode="auto">
          <a:xfrm>
            <a:off x="3205163" y="1052513"/>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srcRect/>
          <a:stretch>
            <a:fillRect/>
          </a:stretch>
        </p:blipFill>
        <p:spPr bwMode="auto">
          <a:xfrm>
            <a:off x="5889104" y="836712"/>
            <a:ext cx="3911814" cy="2537271"/>
          </a:xfrm>
          <a:prstGeom prst="rect">
            <a:avLst/>
          </a:prstGeom>
          <a:ln w="9525">
            <a:noFill/>
            <a:miter lim="800000"/>
            <a:headEnd/>
            <a:tailEnd/>
          </a:ln>
        </p:spPr>
      </p:pic>
      <p:sp>
        <p:nvSpPr>
          <p:cNvPr id="2" name="标题 1"/>
          <p:cNvSpPr>
            <a:spLocks noGrp="1"/>
          </p:cNvSpPr>
          <p:nvPr>
            <p:ph type="title"/>
          </p:nvPr>
        </p:nvSpPr>
        <p:spPr/>
        <p:txBody>
          <a:bodyPr/>
          <a:lstStyle/>
          <a:p>
            <a:r>
              <a:rPr lang="zh-CN" altLang="en-US" dirty="0" smtClean="0">
                <a:solidFill>
                  <a:srgbClr val="FF0000"/>
                </a:solidFill>
              </a:rPr>
              <a:t>商业智能做了什么？</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搭建适应于行业特点的数据仓库</a:t>
            </a:r>
            <a:endParaRPr lang="zh-CN" altLang="en-US" dirty="0"/>
          </a:p>
        </p:txBody>
      </p:sp>
      <p:pic>
        <p:nvPicPr>
          <p:cNvPr id="2055" name="Picture 7"/>
          <p:cNvPicPr>
            <a:picLocks noChangeAspect="1" noChangeArrowheads="1"/>
          </p:cNvPicPr>
          <p:nvPr/>
        </p:nvPicPr>
        <p:blipFill>
          <a:blip r:embed="rId3"/>
          <a:srcRect/>
          <a:stretch>
            <a:fillRect/>
          </a:stretch>
        </p:blipFill>
        <p:spPr bwMode="auto">
          <a:xfrm>
            <a:off x="5889104" y="3284984"/>
            <a:ext cx="3852581" cy="2215331"/>
          </a:xfrm>
          <a:prstGeom prst="rect">
            <a:avLst/>
          </a:prstGeom>
          <a:noFill/>
          <a:ln w="9525">
            <a:noFill/>
            <a:miter lim="800000"/>
            <a:headEnd/>
            <a:tailEnd/>
          </a:ln>
        </p:spPr>
      </p:pic>
      <p:sp>
        <p:nvSpPr>
          <p:cNvPr id="3" name="内容占位符 2"/>
          <p:cNvSpPr>
            <a:spLocks noGrp="1"/>
          </p:cNvSpPr>
          <p:nvPr>
            <p:ph sz="half" idx="1"/>
          </p:nvPr>
        </p:nvSpPr>
        <p:spPr>
          <a:xfrm>
            <a:off x="330200" y="1471614"/>
            <a:ext cx="7647136" cy="5019675"/>
          </a:xfrm>
        </p:spPr>
        <p:txBody>
          <a:bodyPr>
            <a:normAutofit/>
          </a:bodyPr>
          <a:lstStyle/>
          <a:p>
            <a:pPr>
              <a:buFont typeface="Wingdings" pitchFamily="2" charset="2"/>
              <a:buChar char="p"/>
            </a:pPr>
            <a:r>
              <a:rPr lang="zh-CN" altLang="en-US" sz="2000" dirty="0" smtClean="0">
                <a:solidFill>
                  <a:schemeClr val="accent1">
                    <a:lumMod val="40000"/>
                    <a:lumOff val="60000"/>
                  </a:schemeClr>
                </a:solidFill>
              </a:rPr>
              <a:t>业务部门需要配合的工作</a:t>
            </a:r>
            <a:endParaRPr lang="en-US" altLang="zh-CN" sz="2000" dirty="0" smtClean="0">
              <a:solidFill>
                <a:schemeClr val="accent1">
                  <a:lumMod val="40000"/>
                  <a:lumOff val="60000"/>
                </a:schemeClr>
              </a:solidFill>
            </a:endParaRPr>
          </a:p>
          <a:p>
            <a:pPr>
              <a:buFont typeface="Wingdings" pitchFamily="2" charset="2"/>
              <a:buChar char="l"/>
            </a:pPr>
            <a:r>
              <a:rPr lang="zh-CN" altLang="en-US" sz="2000" dirty="0" smtClean="0"/>
              <a:t>明确的需求与需求目标</a:t>
            </a:r>
            <a:endParaRPr lang="en-US" altLang="zh-CN" sz="2000" dirty="0" smtClean="0"/>
          </a:p>
          <a:p>
            <a:pPr>
              <a:buFont typeface="Wingdings" pitchFamily="2" charset="2"/>
              <a:buChar char="l"/>
            </a:pPr>
            <a:r>
              <a:rPr lang="zh-CN" altLang="en-US" sz="2000" dirty="0" smtClean="0"/>
              <a:t>明确的业务定义和详细准确的业务过程描述</a:t>
            </a:r>
            <a:endParaRPr lang="en-US" altLang="zh-CN" sz="2000" dirty="0" smtClean="0"/>
          </a:p>
          <a:p>
            <a:pPr>
              <a:buFont typeface="Wingdings" pitchFamily="2" charset="2"/>
              <a:buChar char="l"/>
            </a:pPr>
            <a:r>
              <a:rPr lang="zh-CN" altLang="en-US" sz="2000" dirty="0" smtClean="0"/>
              <a:t>企业级的业务术语表</a:t>
            </a:r>
            <a:endParaRPr lang="en-US" altLang="zh-CN" sz="2000" dirty="0" smtClean="0"/>
          </a:p>
          <a:p>
            <a:pPr>
              <a:buFont typeface="Wingdings" pitchFamily="2" charset="2"/>
              <a:buChar char="l"/>
            </a:pPr>
            <a:r>
              <a:rPr lang="en-US" altLang="zh-CN" sz="2000" dirty="0" smtClean="0"/>
              <a:t>……</a:t>
            </a:r>
          </a:p>
          <a:p>
            <a:pPr>
              <a:buFont typeface="Wingdings" pitchFamily="2" charset="2"/>
              <a:buChar char="p"/>
            </a:pPr>
            <a:r>
              <a:rPr lang="zh-CN" altLang="en-US" sz="2000" dirty="0" smtClean="0">
                <a:solidFill>
                  <a:schemeClr val="accent1">
                    <a:lumMod val="40000"/>
                    <a:lumOff val="60000"/>
                  </a:schemeClr>
                </a:solidFill>
              </a:rPr>
              <a:t>技术部门需要完成的工作</a:t>
            </a:r>
            <a:endParaRPr lang="en-US" altLang="zh-CN" sz="2000" dirty="0" smtClean="0"/>
          </a:p>
          <a:p>
            <a:pPr>
              <a:buFont typeface="Wingdings" pitchFamily="2" charset="2"/>
              <a:buChar char="l"/>
            </a:pPr>
            <a:r>
              <a:rPr lang="zh-CN" altLang="en-US" sz="2000" dirty="0" smtClean="0"/>
              <a:t>引导业务部门完成所需的配合工作</a:t>
            </a:r>
            <a:endParaRPr lang="en-US" altLang="zh-CN" sz="2000" dirty="0" smtClean="0"/>
          </a:p>
          <a:p>
            <a:pPr>
              <a:buFont typeface="Wingdings" pitchFamily="2" charset="2"/>
              <a:buChar char="l"/>
            </a:pPr>
            <a:r>
              <a:rPr lang="zh-CN" altLang="en-US" sz="2000" dirty="0" smtClean="0"/>
              <a:t>符合企业短期要求和长期规划的数据仓库解决方案物理架构</a:t>
            </a:r>
            <a:endParaRPr lang="en-US" altLang="zh-CN" sz="2000" dirty="0" smtClean="0"/>
          </a:p>
          <a:p>
            <a:pPr>
              <a:buFont typeface="Wingdings" pitchFamily="2" charset="2"/>
              <a:buChar char="l"/>
            </a:pPr>
            <a:r>
              <a:rPr lang="zh-CN" altLang="en-US" sz="2000" dirty="0" smtClean="0"/>
              <a:t>符合企业短期要求和长期规划的数据仓库解决方案软件架构</a:t>
            </a:r>
            <a:endParaRPr lang="en-US" altLang="zh-CN" sz="2000" dirty="0" smtClean="0"/>
          </a:p>
          <a:p>
            <a:pPr>
              <a:buFont typeface="Wingdings" pitchFamily="2" charset="2"/>
              <a:buChar char="l"/>
            </a:pPr>
            <a:r>
              <a:rPr lang="zh-CN" altLang="en-US" sz="2000" dirty="0" smtClean="0"/>
              <a:t>具备良好扩展性的数据仓库建模设计</a:t>
            </a:r>
            <a:endParaRPr lang="en-US" altLang="zh-CN" sz="1600" dirty="0" smtClean="0"/>
          </a:p>
          <a:p>
            <a:pPr>
              <a:buFont typeface="Wingdings" pitchFamily="2" charset="2"/>
              <a:buChar char="l"/>
            </a:pPr>
            <a:r>
              <a:rPr lang="en-US" altLang="zh-CN" sz="2000" dirty="0" smtClean="0"/>
              <a:t>……</a:t>
            </a:r>
          </a:p>
          <a:p>
            <a:pPr>
              <a:buFont typeface="Wingdings" pitchFamily="2" charset="2"/>
              <a:buChar char="l"/>
            </a:pPr>
            <a:endParaRPr lang="zh-CN" altLang="en-US"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商业智能做了什么？</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易于使用和查看的信息获取手段</a:t>
            </a:r>
            <a:endParaRPr lang="zh-CN" altLang="en-US" dirty="0"/>
          </a:p>
        </p:txBody>
      </p:sp>
      <p:sp>
        <p:nvSpPr>
          <p:cNvPr id="3" name="内容占位符 2"/>
          <p:cNvSpPr>
            <a:spLocks noGrp="1"/>
          </p:cNvSpPr>
          <p:nvPr>
            <p:ph sz="half" idx="1"/>
          </p:nvPr>
        </p:nvSpPr>
        <p:spPr>
          <a:xfrm>
            <a:off x="6537176" y="1340768"/>
            <a:ext cx="2929616" cy="5019675"/>
          </a:xfrm>
        </p:spPr>
        <p:txBody>
          <a:bodyPr>
            <a:normAutofit lnSpcReduction="10000"/>
          </a:bodyPr>
          <a:lstStyle/>
          <a:p>
            <a:pPr>
              <a:buBlip>
                <a:blip r:embed="rId2"/>
              </a:buBlip>
            </a:pPr>
            <a:r>
              <a:rPr lang="zh-CN" altLang="en-US" sz="2000" dirty="0" smtClean="0"/>
              <a:t>数据报表</a:t>
            </a:r>
            <a:endParaRPr lang="en-US" altLang="zh-CN" sz="2000" dirty="0" smtClean="0"/>
          </a:p>
          <a:p>
            <a:pPr lvl="1">
              <a:buBlip>
                <a:blip r:embed="rId2"/>
              </a:buBlip>
            </a:pPr>
            <a:r>
              <a:rPr lang="zh-CN" altLang="en-US" sz="1400" dirty="0" smtClean="0"/>
              <a:t>中国式报表</a:t>
            </a:r>
            <a:endParaRPr lang="en-US" altLang="zh-CN" sz="1400" dirty="0" smtClean="0"/>
          </a:p>
          <a:p>
            <a:pPr lvl="1">
              <a:buBlip>
                <a:blip r:embed="rId2"/>
              </a:buBlip>
            </a:pPr>
            <a:r>
              <a:rPr lang="zh-CN" altLang="en-US" sz="1400" dirty="0" smtClean="0"/>
              <a:t>图表报表</a:t>
            </a:r>
            <a:endParaRPr lang="en-US" altLang="zh-CN" sz="1400" dirty="0" smtClean="0"/>
          </a:p>
          <a:p>
            <a:pPr lvl="1">
              <a:buBlip>
                <a:blip r:embed="rId2"/>
              </a:buBlip>
            </a:pPr>
            <a:r>
              <a:rPr lang="zh-CN" altLang="en-US" sz="1400" dirty="0" smtClean="0"/>
              <a:t>预警图表</a:t>
            </a:r>
            <a:endParaRPr lang="en-US" altLang="zh-CN" sz="1400" dirty="0" smtClean="0"/>
          </a:p>
          <a:p>
            <a:pPr>
              <a:buBlip>
                <a:blip r:embed="rId2"/>
              </a:buBlip>
            </a:pPr>
            <a:r>
              <a:rPr lang="zh-CN" altLang="en-US" sz="2000" dirty="0" smtClean="0"/>
              <a:t>联机分析处理</a:t>
            </a:r>
            <a:endParaRPr lang="en-US" altLang="zh-CN" sz="2000" dirty="0" smtClean="0"/>
          </a:p>
          <a:p>
            <a:pPr lvl="1">
              <a:buBlip>
                <a:blip r:embed="rId2"/>
              </a:buBlip>
            </a:pPr>
            <a:r>
              <a:rPr lang="zh-CN" altLang="en-US" sz="1400" dirty="0" smtClean="0"/>
              <a:t>多维分析</a:t>
            </a:r>
            <a:endParaRPr lang="en-US" altLang="zh-CN" sz="1400" dirty="0" smtClean="0"/>
          </a:p>
          <a:p>
            <a:pPr lvl="1">
              <a:buBlip>
                <a:blip r:embed="rId2"/>
              </a:buBlip>
            </a:pPr>
            <a:r>
              <a:rPr lang="zh-CN" altLang="en-US" sz="1400" dirty="0" smtClean="0"/>
              <a:t>即席查询</a:t>
            </a:r>
            <a:endParaRPr lang="en-US" altLang="zh-CN" sz="1400" dirty="0" smtClean="0"/>
          </a:p>
          <a:p>
            <a:pPr>
              <a:buBlip>
                <a:blip r:embed="rId2"/>
              </a:buBlip>
            </a:pPr>
            <a:r>
              <a:rPr lang="zh-CN" altLang="en-US" sz="2000" dirty="0" smtClean="0"/>
              <a:t>企业绩效管理</a:t>
            </a:r>
            <a:endParaRPr lang="en-US" altLang="zh-CN" sz="2000" dirty="0" smtClean="0"/>
          </a:p>
          <a:p>
            <a:pPr lvl="1">
              <a:buBlip>
                <a:blip r:embed="rId2"/>
              </a:buBlip>
            </a:pPr>
            <a:r>
              <a:rPr lang="zh-CN" altLang="en-US" sz="1400" dirty="0" smtClean="0"/>
              <a:t>数据分析报告</a:t>
            </a:r>
            <a:endParaRPr lang="en-US" altLang="zh-CN" sz="1400" dirty="0" smtClean="0"/>
          </a:p>
          <a:p>
            <a:pPr lvl="1">
              <a:buBlip>
                <a:blip r:embed="rId2"/>
              </a:buBlip>
            </a:pPr>
            <a:r>
              <a:rPr lang="zh-CN" altLang="en-US" sz="1400" dirty="0" smtClean="0"/>
              <a:t>在线业务数据分析</a:t>
            </a:r>
            <a:endParaRPr lang="en-US" altLang="zh-CN" sz="1400" dirty="0" smtClean="0"/>
          </a:p>
          <a:p>
            <a:pPr lvl="1">
              <a:buBlip>
                <a:blip r:embed="rId2"/>
              </a:buBlip>
            </a:pPr>
            <a:r>
              <a:rPr lang="en-US" altLang="zh-CN" sz="1400" dirty="0" smtClean="0"/>
              <a:t>KPI</a:t>
            </a:r>
            <a:r>
              <a:rPr lang="zh-CN" altLang="en-US" sz="1400" dirty="0" smtClean="0"/>
              <a:t>报警</a:t>
            </a:r>
            <a:endParaRPr lang="en-US" altLang="zh-CN" sz="1400" dirty="0" smtClean="0"/>
          </a:p>
          <a:p>
            <a:pPr>
              <a:buBlip>
                <a:blip r:embed="rId2"/>
              </a:buBlip>
            </a:pPr>
            <a:r>
              <a:rPr lang="zh-CN" altLang="en-US" sz="2000" dirty="0" smtClean="0"/>
              <a:t>数据挖掘报告</a:t>
            </a:r>
            <a:endParaRPr lang="en-US" altLang="zh-CN" sz="2000" dirty="0" smtClean="0"/>
          </a:p>
          <a:p>
            <a:pPr lvl="1">
              <a:buBlip>
                <a:blip r:embed="rId2"/>
              </a:buBlip>
            </a:pPr>
            <a:r>
              <a:rPr lang="zh-CN" altLang="en-US" sz="1500" dirty="0" smtClean="0"/>
              <a:t>购物篮分析</a:t>
            </a:r>
            <a:endParaRPr lang="en-US" altLang="zh-CN" sz="1500" dirty="0" smtClean="0"/>
          </a:p>
          <a:p>
            <a:pPr lvl="1">
              <a:buBlip>
                <a:blip r:embed="rId2"/>
              </a:buBlip>
            </a:pPr>
            <a:r>
              <a:rPr lang="zh-CN" altLang="en-US" sz="1500" dirty="0" smtClean="0"/>
              <a:t>购买行为分析</a:t>
            </a:r>
            <a:endParaRPr lang="en-US" altLang="zh-CN" sz="1500" dirty="0" smtClean="0"/>
          </a:p>
          <a:p>
            <a:pPr lvl="1">
              <a:buBlip>
                <a:blip r:embed="rId2"/>
              </a:buBlip>
            </a:pPr>
            <a:r>
              <a:rPr lang="zh-CN" altLang="en-US" sz="1500" dirty="0" smtClean="0"/>
              <a:t>需求预测分析</a:t>
            </a:r>
            <a:endParaRPr lang="en-US" altLang="zh-CN" sz="1500" dirty="0" smtClean="0"/>
          </a:p>
          <a:p>
            <a:pPr lvl="1">
              <a:buBlip>
                <a:blip r:embed="rId2"/>
              </a:buBlip>
            </a:pPr>
            <a:r>
              <a:rPr lang="en-US" altLang="zh-CN" sz="1500" dirty="0" smtClean="0"/>
              <a:t>……</a:t>
            </a:r>
          </a:p>
          <a:p>
            <a:pPr>
              <a:buBlip>
                <a:blip r:embed="rId2"/>
              </a:buBlip>
            </a:pPr>
            <a:endParaRPr lang="en-US" altLang="zh-CN" sz="2000" dirty="0" smtClean="0"/>
          </a:p>
        </p:txBody>
      </p:sp>
      <p:sp>
        <p:nvSpPr>
          <p:cNvPr id="9" name="矩形 8"/>
          <p:cNvSpPr/>
          <p:nvPr/>
        </p:nvSpPr>
        <p:spPr>
          <a:xfrm>
            <a:off x="632520" y="1484784"/>
            <a:ext cx="4953000" cy="1877437"/>
          </a:xfrm>
          <a:prstGeom prst="rect">
            <a:avLst/>
          </a:prstGeom>
        </p:spPr>
        <p:txBody>
          <a:bodyPr>
            <a:spAutoFit/>
          </a:bodyPr>
          <a:lstStyle/>
          <a:p>
            <a:pPr>
              <a:buBlip>
                <a:blip r:embed="rId3"/>
              </a:buBlip>
            </a:pPr>
            <a:r>
              <a:rPr lang="zh-CN" altLang="en-US" sz="2000" dirty="0" smtClean="0"/>
              <a:t>多维数据库</a:t>
            </a:r>
            <a:endParaRPr lang="en-US" altLang="zh-CN" sz="2000" dirty="0" smtClean="0"/>
          </a:p>
          <a:p>
            <a:pPr lvl="1">
              <a:buBlip>
                <a:blip r:embed="rId3"/>
              </a:buBlip>
            </a:pPr>
            <a:r>
              <a:rPr lang="zh-CN" altLang="en-US" sz="1400" dirty="0" smtClean="0"/>
              <a:t>多维数据库建模</a:t>
            </a:r>
            <a:endParaRPr lang="en-US" altLang="zh-CN" sz="1400" dirty="0" smtClean="0"/>
          </a:p>
          <a:p>
            <a:pPr lvl="1">
              <a:buBlip>
                <a:blip r:embed="rId3"/>
              </a:buBlip>
            </a:pPr>
            <a:r>
              <a:rPr lang="zh-CN" altLang="en-US" sz="1400" dirty="0" smtClean="0"/>
              <a:t>多维数据库数据获取</a:t>
            </a:r>
            <a:endParaRPr lang="en-US" altLang="zh-CN" sz="1400" dirty="0" smtClean="0"/>
          </a:p>
          <a:p>
            <a:pPr>
              <a:buBlip>
                <a:blip r:embed="rId3"/>
              </a:buBlip>
            </a:pPr>
            <a:r>
              <a:rPr lang="zh-CN" altLang="en-US" sz="2000" dirty="0" smtClean="0"/>
              <a:t>多种多样的展现实现</a:t>
            </a:r>
            <a:endParaRPr lang="en-US" altLang="zh-CN" sz="2000" dirty="0" smtClean="0"/>
          </a:p>
          <a:p>
            <a:pPr lvl="1">
              <a:buBlip>
                <a:blip r:embed="rId3"/>
              </a:buBlip>
            </a:pPr>
            <a:r>
              <a:rPr lang="en-US" altLang="zh-CN" sz="1400" dirty="0" smtClean="0"/>
              <a:t>Web</a:t>
            </a:r>
            <a:r>
              <a:rPr lang="zh-CN" altLang="en-US" sz="1400" dirty="0" smtClean="0"/>
              <a:t>形式的图表展现</a:t>
            </a:r>
            <a:endParaRPr lang="en-US" altLang="zh-CN" sz="1400" dirty="0" smtClean="0"/>
          </a:p>
          <a:p>
            <a:pPr lvl="1">
              <a:buBlip>
                <a:blip r:embed="rId3"/>
              </a:buBlip>
            </a:pPr>
            <a:r>
              <a:rPr lang="en-US" altLang="zh-CN" sz="1400" dirty="0" smtClean="0"/>
              <a:t>Web</a:t>
            </a:r>
            <a:r>
              <a:rPr lang="zh-CN" altLang="en-US" sz="1400" dirty="0" smtClean="0"/>
              <a:t>形式的仪表盘预警</a:t>
            </a:r>
            <a:endParaRPr lang="en-US" altLang="zh-CN" sz="1400" dirty="0" smtClean="0"/>
          </a:p>
          <a:p>
            <a:pPr>
              <a:buBlip>
                <a:blip r:embed="rId3"/>
              </a:buBlip>
            </a:pPr>
            <a:r>
              <a:rPr lang="en-US" altLang="zh-CN" sz="2000" dirty="0" smtClean="0"/>
              <a:t>……</a:t>
            </a:r>
          </a:p>
        </p:txBody>
      </p:sp>
      <p:pic>
        <p:nvPicPr>
          <p:cNvPr id="3076" name="Picture 4"/>
          <p:cNvPicPr>
            <a:picLocks noChangeAspect="1" noChangeArrowheads="1"/>
          </p:cNvPicPr>
          <p:nvPr/>
        </p:nvPicPr>
        <p:blipFill>
          <a:blip r:embed="rId4"/>
          <a:srcRect/>
          <a:stretch>
            <a:fillRect/>
          </a:stretch>
        </p:blipFill>
        <p:spPr bwMode="auto">
          <a:xfrm>
            <a:off x="4016896" y="836712"/>
            <a:ext cx="1656184" cy="914990"/>
          </a:xfrm>
          <a:prstGeom prst="rect">
            <a:avLst/>
          </a:prstGeom>
          <a:noFill/>
          <a:ln w="9525">
            <a:noFill/>
            <a:miter lim="800000"/>
            <a:headEnd/>
            <a:tailEnd/>
          </a:ln>
        </p:spPr>
      </p:pic>
      <p:cxnSp>
        <p:nvCxnSpPr>
          <p:cNvPr id="12" name="直接箭头连接符 11"/>
          <p:cNvCxnSpPr>
            <a:stCxn id="3076" idx="1"/>
          </p:cNvCxnSpPr>
          <p:nvPr/>
        </p:nvCxnSpPr>
        <p:spPr>
          <a:xfrm rot="10800000" flipV="1">
            <a:off x="2216696" y="1294206"/>
            <a:ext cx="1800200" cy="406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5"/>
          <a:srcRect/>
          <a:stretch>
            <a:fillRect/>
          </a:stretch>
        </p:blipFill>
        <p:spPr bwMode="auto">
          <a:xfrm>
            <a:off x="4160912" y="1628800"/>
            <a:ext cx="1769144" cy="864096"/>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232920" y="2564904"/>
            <a:ext cx="1394030" cy="648072"/>
          </a:xfrm>
          <a:prstGeom prst="rect">
            <a:avLst/>
          </a:prstGeom>
          <a:noFill/>
          <a:ln w="9525">
            <a:noFill/>
            <a:miter lim="800000"/>
            <a:headEnd/>
            <a:tailEnd/>
          </a:ln>
        </p:spPr>
      </p:pic>
      <p:cxnSp>
        <p:nvCxnSpPr>
          <p:cNvPr id="17" name="直接箭头连接符 16"/>
          <p:cNvCxnSpPr/>
          <p:nvPr/>
        </p:nvCxnSpPr>
        <p:spPr>
          <a:xfrm rot="10800000" flipV="1">
            <a:off x="2936776" y="1916832"/>
            <a:ext cx="136815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078" idx="1"/>
          </p:cNvCxnSpPr>
          <p:nvPr/>
        </p:nvCxnSpPr>
        <p:spPr>
          <a:xfrm rot="10800000">
            <a:off x="3080792" y="2852936"/>
            <a:ext cx="1152128" cy="36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7"/>
          <a:srcRect/>
          <a:stretch>
            <a:fillRect/>
          </a:stretch>
        </p:blipFill>
        <p:spPr bwMode="auto">
          <a:xfrm>
            <a:off x="488504" y="3524200"/>
            <a:ext cx="5616624" cy="27131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1+#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77"/>
                                        </p:tgtEl>
                                        <p:attrNameLst>
                                          <p:attrName>style.visibility</p:attrName>
                                        </p:attrNameLst>
                                      </p:cBhvr>
                                      <p:to>
                                        <p:strVal val="visible"/>
                                      </p:to>
                                    </p:set>
                                    <p:anim calcmode="lin" valueType="num">
                                      <p:cBhvr additive="base">
                                        <p:cTn id="21" dur="500" fill="hold"/>
                                        <p:tgtEl>
                                          <p:spTgt spid="3077"/>
                                        </p:tgtEl>
                                        <p:attrNameLst>
                                          <p:attrName>ppt_x</p:attrName>
                                        </p:attrNameLst>
                                      </p:cBhvr>
                                      <p:tavLst>
                                        <p:tav tm="0">
                                          <p:val>
                                            <p:strVal val="1+#ppt_w/2"/>
                                          </p:val>
                                        </p:tav>
                                        <p:tav tm="100000">
                                          <p:val>
                                            <p:strVal val="#ppt_x"/>
                                          </p:val>
                                        </p:tav>
                                      </p:tavLst>
                                    </p:anim>
                                    <p:anim calcmode="lin" valueType="num">
                                      <p:cBhvr additive="base">
                                        <p:cTn id="22" dur="500" fill="hold"/>
                                        <p:tgtEl>
                                          <p:spTgt spid="307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anim calcmode="lin" valueType="num">
                                      <p:cBhvr additive="base">
                                        <p:cTn id="27" dur="500" fill="hold"/>
                                        <p:tgtEl>
                                          <p:spTgt spid="3078"/>
                                        </p:tgtEl>
                                        <p:attrNameLst>
                                          <p:attrName>ppt_x</p:attrName>
                                        </p:attrNameLst>
                                      </p:cBhvr>
                                      <p:tavLst>
                                        <p:tav tm="0">
                                          <p:val>
                                            <p:strVal val="1+#ppt_w/2"/>
                                          </p:val>
                                        </p:tav>
                                        <p:tav tm="100000">
                                          <p:val>
                                            <p:strVal val="#ppt_x"/>
                                          </p:val>
                                        </p:tav>
                                      </p:tavLst>
                                    </p:anim>
                                    <p:anim calcmode="lin" valueType="num">
                                      <p:cBhvr additive="base">
                                        <p:cTn id="28" dur="500" fill="hold"/>
                                        <p:tgtEl>
                                          <p:spTgt spid="3078"/>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商业智能做了什么？</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强有力的数据搬运工作</a:t>
            </a:r>
            <a:r>
              <a:rPr lang="en-US" altLang="zh-CN" dirty="0" smtClean="0">
                <a:solidFill>
                  <a:srgbClr val="FF0000"/>
                </a:solidFill>
              </a:rPr>
              <a:t>(ETL</a:t>
            </a:r>
            <a:r>
              <a:rPr lang="zh-CN" altLang="en-US" dirty="0" smtClean="0">
                <a:solidFill>
                  <a:srgbClr val="FF0000"/>
                </a:solidFill>
              </a:rPr>
              <a:t>过程设计开发</a:t>
            </a:r>
            <a:r>
              <a:rPr lang="en-US" altLang="zh-CN" dirty="0" smtClean="0">
                <a:solidFill>
                  <a:srgbClr val="FF0000"/>
                </a:solidFill>
              </a:rPr>
              <a:t>)</a:t>
            </a:r>
            <a:endParaRPr lang="zh-CN" altLang="en-US" dirty="0"/>
          </a:p>
        </p:txBody>
      </p:sp>
      <p:sp>
        <p:nvSpPr>
          <p:cNvPr id="4" name="内容占位符 3"/>
          <p:cNvSpPr>
            <a:spLocks noGrp="1"/>
          </p:cNvSpPr>
          <p:nvPr>
            <p:ph sz="half" idx="2"/>
          </p:nvPr>
        </p:nvSpPr>
        <p:spPr>
          <a:xfrm>
            <a:off x="5961112" y="1268760"/>
            <a:ext cx="3375951" cy="5019675"/>
          </a:xfrm>
        </p:spPr>
        <p:txBody>
          <a:bodyPr>
            <a:normAutofit fontScale="55000" lnSpcReduction="20000"/>
          </a:bodyPr>
          <a:lstStyle/>
          <a:p>
            <a:pPr>
              <a:buFont typeface="Wingdings" pitchFamily="2" charset="2"/>
              <a:buChar char="Ø"/>
            </a:pPr>
            <a:r>
              <a:rPr lang="zh-CN" altLang="en-US" sz="3600" dirty="0" smtClean="0"/>
              <a:t>抽取</a:t>
            </a:r>
            <a:endParaRPr lang="en-US" altLang="zh-CN" sz="3600" dirty="0" smtClean="0"/>
          </a:p>
          <a:p>
            <a:pPr lvl="1">
              <a:buFont typeface="Wingdings" pitchFamily="2" charset="2"/>
              <a:buChar char="Ø"/>
            </a:pPr>
            <a:r>
              <a:rPr lang="zh-CN" altLang="en-US" dirty="0" smtClean="0"/>
              <a:t>从各个业务系统数据库中抽取数据</a:t>
            </a:r>
            <a:endParaRPr lang="en-US" altLang="zh-CN" dirty="0" smtClean="0"/>
          </a:p>
          <a:p>
            <a:pPr lvl="1">
              <a:buFont typeface="Wingdings" pitchFamily="2" charset="2"/>
              <a:buChar char="Ø"/>
            </a:pPr>
            <a:r>
              <a:rPr lang="zh-CN" altLang="en-US" dirty="0" smtClean="0"/>
              <a:t>从数据仓库中抽取数据</a:t>
            </a:r>
            <a:endParaRPr lang="en-US" altLang="zh-CN" dirty="0" smtClean="0"/>
          </a:p>
          <a:p>
            <a:pPr lvl="1">
              <a:buFont typeface="Wingdings" pitchFamily="2" charset="2"/>
              <a:buChar char="Ø"/>
            </a:pPr>
            <a:r>
              <a:rPr lang="zh-CN" altLang="en-US" dirty="0" smtClean="0"/>
              <a:t>将异地和异构</a:t>
            </a:r>
            <a:r>
              <a:rPr lang="en-US" altLang="zh-CN" dirty="0" smtClean="0"/>
              <a:t>(</a:t>
            </a:r>
            <a:r>
              <a:rPr lang="zh-CN" altLang="en-US" dirty="0" smtClean="0"/>
              <a:t>数据库类型不同</a:t>
            </a:r>
            <a:r>
              <a:rPr lang="en-US" altLang="zh-CN" dirty="0" smtClean="0"/>
              <a:t>)</a:t>
            </a:r>
            <a:r>
              <a:rPr lang="zh-CN" altLang="en-US" dirty="0" smtClean="0"/>
              <a:t>的数据源抽取到统一的数据处理平台</a:t>
            </a:r>
            <a:r>
              <a:rPr lang="en-US" altLang="zh-CN" dirty="0" smtClean="0"/>
              <a:t>——ETL</a:t>
            </a:r>
            <a:r>
              <a:rPr lang="zh-CN" altLang="en-US" dirty="0" smtClean="0"/>
              <a:t>数据处理引擎</a:t>
            </a:r>
            <a:endParaRPr lang="en-US" altLang="zh-CN" dirty="0" smtClean="0"/>
          </a:p>
          <a:p>
            <a:pPr>
              <a:buFont typeface="Wingdings" pitchFamily="2" charset="2"/>
              <a:buChar char="Ø"/>
            </a:pPr>
            <a:r>
              <a:rPr lang="zh-CN" altLang="en-US" sz="3600" dirty="0" smtClean="0"/>
              <a:t>转换</a:t>
            </a:r>
            <a:endParaRPr lang="en-US" altLang="zh-CN" sz="3600" dirty="0" smtClean="0"/>
          </a:p>
          <a:p>
            <a:pPr lvl="1">
              <a:buFont typeface="Wingdings" pitchFamily="2" charset="2"/>
              <a:buChar char="Ø"/>
            </a:pPr>
            <a:r>
              <a:rPr lang="zh-CN" altLang="en-US" dirty="0" smtClean="0"/>
              <a:t>将面向业务过程的数据结构转化成面向分析的数据结构</a:t>
            </a:r>
            <a:endParaRPr lang="en-US" altLang="zh-CN" dirty="0" smtClean="0"/>
          </a:p>
          <a:p>
            <a:pPr lvl="1">
              <a:buFont typeface="Wingdings" pitchFamily="2" charset="2"/>
              <a:buChar char="Ø"/>
            </a:pPr>
            <a:r>
              <a:rPr lang="zh-CN" altLang="en-US" dirty="0" smtClean="0"/>
              <a:t>对数据进行清洗，去掉噪音数据，将各个业务系统定义的指标转化为企业级的标准数据指标</a:t>
            </a:r>
            <a:endParaRPr lang="en-US" altLang="zh-CN" dirty="0" smtClean="0"/>
          </a:p>
          <a:p>
            <a:pPr lvl="1">
              <a:buFont typeface="Wingdings" pitchFamily="2" charset="2"/>
              <a:buChar char="Ø"/>
            </a:pPr>
            <a:r>
              <a:rPr lang="zh-CN" altLang="en-US" dirty="0" smtClean="0"/>
              <a:t>想数据仓库中的数据转化成能够支持在线分析的多维数据立方的存储格式</a:t>
            </a:r>
            <a:endParaRPr lang="en-US" altLang="zh-CN" dirty="0" smtClean="0"/>
          </a:p>
          <a:p>
            <a:pPr lvl="1">
              <a:buFont typeface="Wingdings" pitchFamily="2" charset="2"/>
              <a:buChar char="Ø"/>
            </a:pPr>
            <a:r>
              <a:rPr lang="zh-CN" altLang="en-US" dirty="0" smtClean="0"/>
              <a:t>对事实数据进行不同程度的汇总，以满足不同层面的数据分析</a:t>
            </a:r>
            <a:endParaRPr lang="en-US" altLang="zh-CN" dirty="0" smtClean="0"/>
          </a:p>
          <a:p>
            <a:pPr>
              <a:buFont typeface="Wingdings" pitchFamily="2" charset="2"/>
              <a:buChar char="Ø"/>
            </a:pPr>
            <a:r>
              <a:rPr lang="zh-CN" altLang="en-US" sz="3600" dirty="0" smtClean="0"/>
              <a:t>加载</a:t>
            </a:r>
            <a:endParaRPr lang="en-US" altLang="zh-CN" sz="3600" dirty="0" smtClean="0"/>
          </a:p>
          <a:p>
            <a:pPr lvl="1">
              <a:buFont typeface="Wingdings" pitchFamily="2" charset="2"/>
              <a:buChar char="Ø"/>
            </a:pPr>
            <a:r>
              <a:rPr lang="zh-CN" altLang="en-US" dirty="0" smtClean="0"/>
              <a:t>将数据加载到数据仓库</a:t>
            </a:r>
            <a:endParaRPr lang="en-US" altLang="zh-CN" dirty="0" smtClean="0"/>
          </a:p>
          <a:p>
            <a:pPr lvl="1">
              <a:buFont typeface="Wingdings" pitchFamily="2" charset="2"/>
              <a:buChar char="Ø"/>
            </a:pPr>
            <a:r>
              <a:rPr lang="zh-CN" altLang="en-US" dirty="0" smtClean="0"/>
              <a:t>将数据加载到数据集市</a:t>
            </a:r>
            <a:endParaRPr lang="en-US" altLang="zh-CN" dirty="0" smtClean="0"/>
          </a:p>
          <a:p>
            <a:pPr lvl="1">
              <a:buFont typeface="Wingdings" pitchFamily="2" charset="2"/>
              <a:buChar char="Ø"/>
            </a:pPr>
            <a:r>
              <a:rPr lang="zh-CN" altLang="en-US" dirty="0" smtClean="0"/>
              <a:t>将数据加载到数据立方</a:t>
            </a:r>
            <a:endParaRPr lang="en-US" altLang="zh-CN" dirty="0" smtClean="0"/>
          </a:p>
        </p:txBody>
      </p:sp>
      <p:pic>
        <p:nvPicPr>
          <p:cNvPr id="4098" name="Picture 2"/>
          <p:cNvPicPr>
            <a:picLocks noChangeAspect="1" noChangeArrowheads="1"/>
          </p:cNvPicPr>
          <p:nvPr/>
        </p:nvPicPr>
        <p:blipFill>
          <a:blip r:embed="rId2"/>
          <a:srcRect/>
          <a:stretch>
            <a:fillRect/>
          </a:stretch>
        </p:blipFill>
        <p:spPr bwMode="auto">
          <a:xfrm>
            <a:off x="488504" y="1340768"/>
            <a:ext cx="4162425" cy="318135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416496" y="4437112"/>
            <a:ext cx="2563957" cy="1728192"/>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1280592" y="5085184"/>
            <a:ext cx="4464496" cy="1232157"/>
          </a:xfrm>
          <a:prstGeom prst="rect">
            <a:avLst/>
          </a:prstGeom>
          <a:noFill/>
          <a:ln w="9525">
            <a:noFill/>
            <a:miter lim="800000"/>
            <a:headEnd/>
            <a:tailEnd/>
          </a:ln>
        </p:spPr>
      </p:pic>
      <p:pic>
        <p:nvPicPr>
          <p:cNvPr id="4101" name="Picture 5"/>
          <p:cNvPicPr>
            <a:picLocks noChangeAspect="1" noChangeArrowheads="1"/>
          </p:cNvPicPr>
          <p:nvPr/>
        </p:nvPicPr>
        <p:blipFill>
          <a:blip r:embed="rId5"/>
          <a:srcRect/>
          <a:stretch>
            <a:fillRect/>
          </a:stretch>
        </p:blipFill>
        <p:spPr bwMode="auto">
          <a:xfrm>
            <a:off x="2792760" y="4581128"/>
            <a:ext cx="2736304" cy="1363587"/>
          </a:xfrm>
          <a:prstGeom prst="rect">
            <a:avLst/>
          </a:prstGeom>
          <a:noFill/>
          <a:ln w="9525">
            <a:noFill/>
            <a:miter lim="800000"/>
            <a:headEnd/>
            <a:tailEnd/>
          </a:ln>
        </p:spPr>
      </p:pic>
      <p:pic>
        <p:nvPicPr>
          <p:cNvPr id="4103" name="Picture 7"/>
          <p:cNvPicPr>
            <a:picLocks noChangeAspect="1" noChangeArrowheads="1"/>
          </p:cNvPicPr>
          <p:nvPr/>
        </p:nvPicPr>
        <p:blipFill>
          <a:blip r:embed="rId6"/>
          <a:srcRect/>
          <a:stretch>
            <a:fillRect/>
          </a:stretch>
        </p:blipFill>
        <p:spPr bwMode="auto">
          <a:xfrm>
            <a:off x="2576736" y="5711949"/>
            <a:ext cx="3594433" cy="11460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162425"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7408"/>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8125"/>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13</a:t>
            </a:fld>
            <a:endParaRPr lang="en-US" altLang="zh-CN" sz="1000" b="0" dirty="0">
              <a:solidFill>
                <a:srgbClr val="000000"/>
              </a:solidFill>
              <a:ea typeface="宋体" charset="-122"/>
            </a:endParaRPr>
          </a:p>
        </p:txBody>
      </p:sp>
      <p:sp>
        <p:nvSpPr>
          <p:cNvPr id="12" name="TextBox 11"/>
          <p:cNvSpPr txBox="1"/>
          <p:nvPr/>
        </p:nvSpPr>
        <p:spPr>
          <a:xfrm>
            <a:off x="4592960" y="3956070"/>
            <a:ext cx="4968553" cy="2862322"/>
          </a:xfrm>
          <a:prstGeom prst="rect">
            <a:avLst/>
          </a:prstGeom>
          <a:noFill/>
        </p:spPr>
        <p:txBody>
          <a:bodyPr wrap="square">
            <a:spAutoFit/>
          </a:bodyPr>
          <a:lstStyle/>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一</a:t>
            </a:r>
            <a:r>
              <a:rPr lang="zh-CN" altLang="en-US" sz="2000" dirty="0" smtClean="0">
                <a:solidFill>
                  <a:schemeClr val="accent6">
                    <a:lumMod val="60000"/>
                    <a:lumOff val="40000"/>
                  </a:schemeClr>
                </a:solidFill>
                <a:latin typeface="微软雅黑" pitchFamily="34" charset="-122"/>
                <a:ea typeface="微软雅黑" pitchFamily="34" charset="-122"/>
              </a:rPr>
              <a:t>、什么是商业智能</a:t>
            </a:r>
            <a:r>
              <a:rPr lang="en-US" altLang="zh-CN" sz="2000" dirty="0" smtClean="0">
                <a:solidFill>
                  <a:schemeClr val="accent6">
                    <a:lumMod val="60000"/>
                    <a:lumOff val="40000"/>
                  </a:schemeClr>
                </a:solidFill>
                <a:latin typeface="微软雅黑" pitchFamily="34" charset="-122"/>
                <a:ea typeface="微软雅黑" pitchFamily="34" charset="-122"/>
              </a:rPr>
              <a:t>(BI)</a:t>
            </a:r>
            <a:r>
              <a:rPr lang="zh-CN" altLang="en-US" sz="2000" dirty="0" smtClean="0">
                <a:solidFill>
                  <a:schemeClr val="accent6">
                    <a:lumMod val="60000"/>
                    <a:lumOff val="40000"/>
                  </a:schemeClr>
                </a:solidFill>
                <a:latin typeface="微软雅黑" pitchFamily="34" charset="-122"/>
                <a:ea typeface="微软雅黑" pitchFamily="34" charset="-122"/>
              </a:rPr>
              <a:t>？</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二</a:t>
            </a:r>
            <a:r>
              <a:rPr lang="zh-CN" altLang="en-US" sz="2000" dirty="0" smtClean="0">
                <a:solidFill>
                  <a:schemeClr val="accent6">
                    <a:lumMod val="60000"/>
                    <a:lumOff val="40000"/>
                  </a:schemeClr>
                </a:solidFill>
                <a:latin typeface="微软雅黑" pitchFamily="34" charset="-122"/>
                <a:ea typeface="微软雅黑" pitchFamily="34" charset="-122"/>
              </a:rPr>
              <a:t>、商业智能做了什么？</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rgbClr val="FF0000"/>
                </a:solidFill>
                <a:latin typeface="微软雅黑" pitchFamily="34" charset="-122"/>
                <a:ea typeface="微软雅黑" pitchFamily="34" charset="-122"/>
              </a:rPr>
              <a:t>三</a:t>
            </a:r>
            <a:r>
              <a:rPr lang="zh-CN" altLang="en-US" sz="2000" dirty="0" smtClean="0">
                <a:solidFill>
                  <a:srgbClr val="FF0000"/>
                </a:solidFill>
                <a:latin typeface="微软雅黑" pitchFamily="34" charset="-122"/>
                <a:ea typeface="微软雅黑" pitchFamily="34" charset="-122"/>
              </a:rPr>
              <a:t>、商业智能如何实现？</a:t>
            </a:r>
            <a:endParaRPr lang="en-US" altLang="zh-CN" sz="2000" dirty="0">
              <a:solidFill>
                <a:srgbClr val="FF0000"/>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四</a:t>
            </a:r>
            <a:r>
              <a:rPr lang="zh-CN" altLang="en-US" sz="2000" dirty="0" smtClean="0">
                <a:solidFill>
                  <a:schemeClr val="accent6">
                    <a:lumMod val="60000"/>
                    <a:lumOff val="40000"/>
                  </a:schemeClr>
                </a:solidFill>
                <a:latin typeface="微软雅黑" pitchFamily="34" charset="-122"/>
                <a:ea typeface="微软雅黑" pitchFamily="34" charset="-122"/>
              </a:rPr>
              <a:t>、其他公司商业智能是什么现状？</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五</a:t>
            </a:r>
            <a:r>
              <a:rPr lang="zh-CN" altLang="en-US" sz="2000" dirty="0" smtClean="0">
                <a:solidFill>
                  <a:schemeClr val="accent6">
                    <a:lumMod val="60000"/>
                    <a:lumOff val="40000"/>
                  </a:schemeClr>
                </a:solidFill>
                <a:latin typeface="微软雅黑" pitchFamily="34" charset="-122"/>
                <a:ea typeface="微软雅黑" pitchFamily="34" charset="-122"/>
              </a:rPr>
              <a:t>、卡当目前的商业智能的步伐</a:t>
            </a:r>
            <a:r>
              <a:rPr lang="en-US" altLang="zh-CN" sz="2000" dirty="0" smtClean="0">
                <a:solidFill>
                  <a:schemeClr val="accent6">
                    <a:lumMod val="60000"/>
                    <a:lumOff val="40000"/>
                  </a:schemeClr>
                </a:solidFill>
                <a:latin typeface="微软雅黑" pitchFamily="34" charset="-122"/>
                <a:ea typeface="微软雅黑" pitchFamily="34" charset="-122"/>
              </a:rPr>
              <a:t>~</a:t>
            </a:r>
          </a:p>
          <a:p>
            <a:pPr>
              <a:lnSpc>
                <a:spcPct val="150000"/>
              </a:lnSpc>
              <a:defRPr/>
            </a:pPr>
            <a:r>
              <a:rPr lang="zh-CN" altLang="en-US" sz="2000" dirty="0" smtClean="0">
                <a:solidFill>
                  <a:schemeClr val="accent6">
                    <a:lumMod val="60000"/>
                    <a:lumOff val="40000"/>
                  </a:schemeClr>
                </a:solidFill>
                <a:latin typeface="微软雅黑" pitchFamily="34" charset="-122"/>
                <a:ea typeface="微软雅黑" pitchFamily="34" charset="-122"/>
              </a:rPr>
              <a:t>六、卡当商业智能的未来</a:t>
            </a:r>
            <a:r>
              <a:rPr lang="en-US" altLang="zh-CN" sz="2000" dirty="0" smtClean="0">
                <a:solidFill>
                  <a:schemeClr val="accent6">
                    <a:lumMod val="60000"/>
                    <a:lumOff val="40000"/>
                  </a:schemeClr>
                </a:solidFill>
                <a:latin typeface="微软雅黑" pitchFamily="34" charset="-122"/>
                <a:ea typeface="微软雅黑" pitchFamily="34" charset="-122"/>
              </a:rPr>
              <a:t>~</a:t>
            </a:r>
            <a:endParaRPr lang="zh-CN" altLang="en-US" sz="2000" dirty="0">
              <a:solidFill>
                <a:schemeClr val="accent6">
                  <a:lumMod val="60000"/>
                  <a:lumOff val="40000"/>
                </a:schemeClr>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三、商业智能如何实现？</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商业智能解决方案的构建策略</a:t>
            </a:r>
            <a:endParaRPr lang="zh-CN" altLang="en-US" dirty="0"/>
          </a:p>
        </p:txBody>
      </p:sp>
      <p:sp>
        <p:nvSpPr>
          <p:cNvPr id="3" name="文本占位符 2"/>
          <p:cNvSpPr>
            <a:spLocks noGrp="1"/>
          </p:cNvSpPr>
          <p:nvPr>
            <p:ph type="body" idx="1"/>
          </p:nvPr>
        </p:nvSpPr>
        <p:spPr>
          <a:xfrm>
            <a:off x="560512" y="1268760"/>
            <a:ext cx="4376870" cy="639762"/>
          </a:xfrm>
        </p:spPr>
        <p:txBody>
          <a:bodyPr/>
          <a:lstStyle/>
          <a:p>
            <a:r>
              <a:rPr lang="zh-CN" altLang="en-US" dirty="0" smtClean="0"/>
              <a:t>自底向上</a:t>
            </a:r>
            <a:endParaRPr lang="zh-CN" altLang="en-US" dirty="0"/>
          </a:p>
        </p:txBody>
      </p:sp>
      <p:sp>
        <p:nvSpPr>
          <p:cNvPr id="5" name="文本占位符 4"/>
          <p:cNvSpPr>
            <a:spLocks noGrp="1"/>
          </p:cNvSpPr>
          <p:nvPr>
            <p:ph type="body" sz="quarter" idx="3"/>
          </p:nvPr>
        </p:nvSpPr>
        <p:spPr>
          <a:xfrm>
            <a:off x="488504" y="3861048"/>
            <a:ext cx="4378590" cy="639762"/>
          </a:xfrm>
        </p:spPr>
        <p:txBody>
          <a:bodyPr/>
          <a:lstStyle/>
          <a:p>
            <a:r>
              <a:rPr lang="zh-CN" altLang="en-US" dirty="0" smtClean="0"/>
              <a:t>自顶向下</a:t>
            </a:r>
            <a:endParaRPr lang="zh-CN" altLang="en-US" dirty="0"/>
          </a:p>
        </p:txBody>
      </p:sp>
      <p:pic>
        <p:nvPicPr>
          <p:cNvPr id="5123" name="Picture 3"/>
          <p:cNvPicPr>
            <a:picLocks noChangeAspect="1" noChangeArrowheads="1"/>
          </p:cNvPicPr>
          <p:nvPr/>
        </p:nvPicPr>
        <p:blipFill>
          <a:blip r:embed="rId2"/>
          <a:srcRect/>
          <a:stretch>
            <a:fillRect/>
          </a:stretch>
        </p:blipFill>
        <p:spPr bwMode="auto">
          <a:xfrm>
            <a:off x="2144688" y="1700808"/>
            <a:ext cx="2714625" cy="2247900"/>
          </a:xfrm>
          <a:prstGeom prst="rect">
            <a:avLst/>
          </a:prstGeom>
          <a:noFill/>
          <a:ln w="9525">
            <a:noFill/>
            <a:miter lim="800000"/>
            <a:headEnd/>
            <a:tailEnd/>
          </a:ln>
        </p:spPr>
      </p:pic>
      <p:pic>
        <p:nvPicPr>
          <p:cNvPr id="5124" name="Picture 4"/>
          <p:cNvPicPr>
            <a:picLocks noChangeAspect="1" noChangeArrowheads="1"/>
          </p:cNvPicPr>
          <p:nvPr/>
        </p:nvPicPr>
        <p:blipFill>
          <a:blip r:embed="rId3"/>
          <a:srcRect/>
          <a:stretch>
            <a:fillRect/>
          </a:stretch>
        </p:blipFill>
        <p:spPr bwMode="auto">
          <a:xfrm>
            <a:off x="1424608" y="4581128"/>
            <a:ext cx="4057650" cy="1838325"/>
          </a:xfrm>
          <a:prstGeom prst="rect">
            <a:avLst/>
          </a:prstGeom>
          <a:noFill/>
          <a:ln w="9525">
            <a:noFill/>
            <a:miter lim="800000"/>
            <a:headEnd/>
            <a:tailEnd/>
          </a:ln>
        </p:spPr>
      </p:pic>
      <p:sp>
        <p:nvSpPr>
          <p:cNvPr id="12" name="线形标注 2 11"/>
          <p:cNvSpPr/>
          <p:nvPr/>
        </p:nvSpPr>
        <p:spPr>
          <a:xfrm>
            <a:off x="5529064" y="764704"/>
            <a:ext cx="4376936" cy="2304256"/>
          </a:xfrm>
          <a:prstGeom prst="borderCallout2">
            <a:avLst>
              <a:gd name="adj1" fmla="val 18750"/>
              <a:gd name="adj2" fmla="val -8333"/>
              <a:gd name="adj3" fmla="val 18750"/>
              <a:gd name="adj4" fmla="val -16667"/>
              <a:gd name="adj5" fmla="val 72607"/>
              <a:gd name="adj6" fmla="val -48240"/>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smtClean="0">
                <a:solidFill>
                  <a:schemeClr val="tx1"/>
                </a:solidFill>
                <a:latin typeface="微软雅黑" pitchFamily="34" charset="-122"/>
                <a:ea typeface="微软雅黑" pitchFamily="34" charset="-122"/>
              </a:rPr>
              <a:t>由各个业务系统直接抽取针对于部门级数据分析的数据集市；</a:t>
            </a:r>
            <a:endParaRPr lang="en-US" altLang="zh-CN" sz="1400" dirty="0" smtClean="0">
              <a:solidFill>
                <a:schemeClr val="tx1"/>
              </a:solidFill>
              <a:latin typeface="微软雅黑" pitchFamily="34" charset="-122"/>
              <a:ea typeface="微软雅黑" pitchFamily="34" charset="-122"/>
            </a:endParaRPr>
          </a:p>
          <a:p>
            <a:r>
              <a:rPr lang="zh-CN" altLang="en-US" sz="1400" dirty="0" smtClean="0">
                <a:solidFill>
                  <a:schemeClr val="tx1"/>
                </a:solidFill>
                <a:latin typeface="微软雅黑" pitchFamily="34" charset="-122"/>
                <a:ea typeface="微软雅黑" pitchFamily="34" charset="-122"/>
              </a:rPr>
              <a:t>由这些数据集市组合成企业的数据仓库；</a:t>
            </a:r>
            <a:endParaRPr lang="en-US" altLang="zh-CN" sz="1400" dirty="0" smtClean="0">
              <a:solidFill>
                <a:schemeClr val="tx1"/>
              </a:solidFill>
              <a:latin typeface="微软雅黑" pitchFamily="34" charset="-122"/>
              <a:ea typeface="微软雅黑" pitchFamily="34" charset="-122"/>
            </a:endParaRPr>
          </a:p>
          <a:p>
            <a:r>
              <a:rPr lang="zh-CN" altLang="en-US" sz="1400" dirty="0" smtClean="0">
                <a:solidFill>
                  <a:schemeClr val="accent2">
                    <a:lumMod val="60000"/>
                    <a:lumOff val="40000"/>
                  </a:schemeClr>
                </a:solidFill>
                <a:latin typeface="微软雅黑" pitchFamily="34" charset="-122"/>
                <a:ea typeface="微软雅黑" pitchFamily="34" charset="-122"/>
              </a:rPr>
              <a:t>优点：</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构建成本低，不需要对现有业务系统和业务部门进行规范整合</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rgbClr val="FF0000"/>
                </a:solidFill>
                <a:latin typeface="微软雅黑" pitchFamily="34" charset="-122"/>
                <a:ea typeface="微软雅黑" pitchFamily="34" charset="-122"/>
              </a:rPr>
              <a:t>缺点：</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存在企业数据不一致问题，存在二义性数据；</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不能很好的支持跨领域数据分析；</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不利于企业全局的运营管理。</a:t>
            </a:r>
            <a:endParaRPr lang="zh-CN" altLang="en-US" sz="1400" dirty="0">
              <a:solidFill>
                <a:schemeClr val="tx1"/>
              </a:solidFill>
              <a:latin typeface="微软雅黑" pitchFamily="34" charset="-122"/>
              <a:ea typeface="微软雅黑" pitchFamily="34" charset="-122"/>
            </a:endParaRPr>
          </a:p>
        </p:txBody>
      </p:sp>
      <p:sp>
        <p:nvSpPr>
          <p:cNvPr id="13" name="线形标注 2 12"/>
          <p:cNvSpPr/>
          <p:nvPr/>
        </p:nvSpPr>
        <p:spPr>
          <a:xfrm>
            <a:off x="5529064" y="3573016"/>
            <a:ext cx="4376936" cy="2592288"/>
          </a:xfrm>
          <a:prstGeom prst="borderCallout2">
            <a:avLst>
              <a:gd name="adj1" fmla="val 18750"/>
              <a:gd name="adj2" fmla="val -8333"/>
              <a:gd name="adj3" fmla="val 18750"/>
              <a:gd name="adj4" fmla="val -16667"/>
              <a:gd name="adj5" fmla="val 54817"/>
              <a:gd name="adj6" fmla="val -50183"/>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smtClean="0">
                <a:solidFill>
                  <a:schemeClr val="tx1"/>
                </a:solidFill>
                <a:latin typeface="微软雅黑" pitchFamily="34" charset="-122"/>
                <a:ea typeface="微软雅黑" pitchFamily="34" charset="-122"/>
              </a:rPr>
              <a:t>创建一个大而全的企业级数据仓库；</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在数据仓库上针对于各业务部门的特点和分析需求创建不同的数据集市；</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rgbClr val="0070C0"/>
                </a:solidFill>
                <a:latin typeface="微软雅黑" pitchFamily="34" charset="-122"/>
                <a:ea typeface="微软雅黑" pitchFamily="34" charset="-122"/>
              </a:rPr>
              <a:t>优点：</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数据规范统一，不存在二义性和歧义问题；</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支持跨领域的综合性数据分析；</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统一完成数据安全管理和数据分发；</a:t>
            </a:r>
            <a:endParaRPr lang="en-US" altLang="zh-CN" sz="1400" dirty="0" smtClean="0">
              <a:solidFill>
                <a:schemeClr val="tx1"/>
              </a:solidFill>
              <a:latin typeface="微软雅黑" pitchFamily="34" charset="-122"/>
              <a:ea typeface="微软雅黑" pitchFamily="34" charset="-122"/>
            </a:endParaRPr>
          </a:p>
          <a:p>
            <a:r>
              <a:rPr lang="zh-CN" altLang="en-US" sz="1400" dirty="0" smtClean="0">
                <a:solidFill>
                  <a:schemeClr val="tx1"/>
                </a:solidFill>
                <a:latin typeface="微软雅黑" pitchFamily="34" charset="-122"/>
                <a:ea typeface="微软雅黑" pitchFamily="34" charset="-122"/>
              </a:rPr>
              <a:t>数据查询高效快捷</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rgbClr val="FF0000"/>
                </a:solidFill>
                <a:latin typeface="微软雅黑" pitchFamily="34" charset="-122"/>
                <a:ea typeface="微软雅黑" pitchFamily="34" charset="-122"/>
              </a:rPr>
              <a:t>缺点：前期投入成本大</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业务部门需要规范管理定义业务术语和流程；</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设计人员开发人员要求高；</a:t>
            </a:r>
            <a:r>
              <a:rPr lang="en-US" altLang="zh-CN" sz="1400" dirty="0" smtClean="0">
                <a:solidFill>
                  <a:schemeClr val="tx1"/>
                </a:solidFill>
                <a:latin typeface="微软雅黑" pitchFamily="34" charset="-122"/>
                <a:ea typeface="微软雅黑" pitchFamily="34" charset="-122"/>
              </a:rPr>
              <a:t/>
            </a:r>
            <a:br>
              <a:rPr lang="en-US" altLang="zh-CN" sz="1400" dirty="0" smtClean="0">
                <a:solidFill>
                  <a:schemeClr val="tx1"/>
                </a:solidFill>
                <a:latin typeface="微软雅黑" pitchFamily="34" charset="-122"/>
                <a:ea typeface="微软雅黑" pitchFamily="34" charset="-122"/>
              </a:rPr>
            </a:br>
            <a:r>
              <a:rPr lang="zh-CN" altLang="en-US" sz="1400" dirty="0" smtClean="0">
                <a:solidFill>
                  <a:schemeClr val="tx1"/>
                </a:solidFill>
                <a:latin typeface="微软雅黑" pitchFamily="34" charset="-122"/>
                <a:ea typeface="微软雅黑" pitchFamily="34" charset="-122"/>
              </a:rPr>
              <a:t>软硬件投入成本高</a:t>
            </a:r>
            <a:endParaRPr lang="zh-CN" altLang="en-US" sz="1400"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三、商业智能如何实现？</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商业智能项目的实现方案</a:t>
            </a:r>
            <a:r>
              <a:rPr lang="en-US" altLang="zh-CN" dirty="0" smtClean="0">
                <a:solidFill>
                  <a:srgbClr val="FF0000"/>
                </a:solidFill>
              </a:rPr>
              <a:t>-</a:t>
            </a:r>
            <a:r>
              <a:rPr lang="zh-CN" altLang="en-US" dirty="0" smtClean="0">
                <a:solidFill>
                  <a:srgbClr val="FF0000"/>
                </a:solidFill>
              </a:rPr>
              <a:t>逻辑架构</a:t>
            </a:r>
            <a:endParaRPr lang="zh-CN" altLang="en-US" dirty="0"/>
          </a:p>
        </p:txBody>
      </p:sp>
      <p:sp>
        <p:nvSpPr>
          <p:cNvPr id="3" name="竖排文字占位符 2"/>
          <p:cNvSpPr>
            <a:spLocks noGrp="1"/>
          </p:cNvSpPr>
          <p:nvPr>
            <p:ph type="body" orient="vert" idx="1"/>
          </p:nvPr>
        </p:nvSpPr>
        <p:spPr/>
        <p:txBody>
          <a:bodyPr/>
          <a:lstStyle/>
          <a:p>
            <a:endParaRPr lang="zh-CN" altLang="en-US" dirty="0"/>
          </a:p>
        </p:txBody>
      </p:sp>
      <p:pic>
        <p:nvPicPr>
          <p:cNvPr id="6146" name="Picture 2"/>
          <p:cNvPicPr>
            <a:picLocks noChangeAspect="1" noChangeArrowheads="1"/>
          </p:cNvPicPr>
          <p:nvPr/>
        </p:nvPicPr>
        <p:blipFill>
          <a:blip r:embed="rId2"/>
          <a:srcRect/>
          <a:stretch>
            <a:fillRect/>
          </a:stretch>
        </p:blipFill>
        <p:spPr bwMode="auto">
          <a:xfrm>
            <a:off x="200472" y="1268760"/>
            <a:ext cx="8928992"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三、商业智能如何实现？</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商业智能项目过程实施方案</a:t>
            </a:r>
            <a:endParaRPr lang="zh-CN" altLang="en-US" dirty="0"/>
          </a:p>
        </p:txBody>
      </p:sp>
      <p:sp>
        <p:nvSpPr>
          <p:cNvPr id="3" name="图表占位符 2"/>
          <p:cNvSpPr>
            <a:spLocks noGrp="1"/>
          </p:cNvSpPr>
          <p:nvPr>
            <p:ph type="chart" idx="1"/>
          </p:nvPr>
        </p:nvSpPr>
        <p:spPr/>
      </p:sp>
      <p:pic>
        <p:nvPicPr>
          <p:cNvPr id="7170" name="Picture 2"/>
          <p:cNvPicPr>
            <a:picLocks noChangeAspect="1" noChangeArrowheads="1"/>
          </p:cNvPicPr>
          <p:nvPr/>
        </p:nvPicPr>
        <p:blipFill>
          <a:blip r:embed="rId2"/>
          <a:srcRect/>
          <a:stretch>
            <a:fillRect/>
          </a:stretch>
        </p:blipFill>
        <p:spPr bwMode="auto">
          <a:xfrm>
            <a:off x="560512" y="1268760"/>
            <a:ext cx="8401050" cy="52320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三、商业智能如何实现？</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项目开展</a:t>
            </a:r>
            <a:endParaRPr lang="zh-CN" altLang="en-US" dirty="0"/>
          </a:p>
        </p:txBody>
      </p:sp>
      <p:sp>
        <p:nvSpPr>
          <p:cNvPr id="3" name="内容占位符 2"/>
          <p:cNvSpPr>
            <a:spLocks noGrp="1"/>
          </p:cNvSpPr>
          <p:nvPr>
            <p:ph sz="half" idx="1"/>
          </p:nvPr>
        </p:nvSpPr>
        <p:spPr>
          <a:xfrm>
            <a:off x="330200" y="1471614"/>
            <a:ext cx="5486896" cy="5019675"/>
          </a:xfrm>
        </p:spPr>
        <p:txBody>
          <a:bodyPr/>
          <a:lstStyle/>
          <a:p>
            <a:pPr>
              <a:buBlip>
                <a:blip r:embed="rId2"/>
              </a:buBlip>
            </a:pPr>
            <a:r>
              <a:rPr lang="zh-CN" altLang="en-US" dirty="0" smtClean="0"/>
              <a:t>需求定义</a:t>
            </a:r>
            <a:endParaRPr lang="en-US" altLang="zh-CN" dirty="0" smtClean="0"/>
          </a:p>
          <a:p>
            <a:pPr>
              <a:buBlip>
                <a:blip r:embed="rId2"/>
              </a:buBlip>
            </a:pPr>
            <a:r>
              <a:rPr lang="zh-CN" altLang="en-US" dirty="0" smtClean="0"/>
              <a:t>需求分析</a:t>
            </a:r>
            <a:endParaRPr lang="en-US" altLang="zh-CN" dirty="0" smtClean="0"/>
          </a:p>
          <a:p>
            <a:pPr>
              <a:buBlip>
                <a:blip r:embed="rId2"/>
              </a:buBlip>
            </a:pPr>
            <a:r>
              <a:rPr lang="zh-CN" altLang="en-US" dirty="0" smtClean="0">
                <a:solidFill>
                  <a:srgbClr val="0070C0"/>
                </a:solidFill>
              </a:rPr>
              <a:t>软硬件环境选型及采购</a:t>
            </a:r>
            <a:endParaRPr lang="en-US" altLang="zh-CN" dirty="0" smtClean="0">
              <a:solidFill>
                <a:srgbClr val="0070C0"/>
              </a:solidFill>
            </a:endParaRPr>
          </a:p>
          <a:p>
            <a:pPr>
              <a:buBlip>
                <a:blip r:embed="rId2"/>
              </a:buBlip>
            </a:pPr>
            <a:r>
              <a:rPr lang="zh-CN" altLang="en-US" dirty="0" smtClean="0">
                <a:solidFill>
                  <a:srgbClr val="0070C0"/>
                </a:solidFill>
              </a:rPr>
              <a:t>业务部门明确业务描述规范化</a:t>
            </a:r>
            <a:endParaRPr lang="en-US" altLang="zh-CN" dirty="0" smtClean="0">
              <a:solidFill>
                <a:srgbClr val="0070C0"/>
              </a:solidFill>
            </a:endParaRPr>
          </a:p>
          <a:p>
            <a:pPr>
              <a:buBlip>
                <a:blip r:embed="rId2"/>
              </a:buBlip>
            </a:pPr>
            <a:r>
              <a:rPr lang="zh-CN" altLang="en-US" dirty="0" smtClean="0"/>
              <a:t>数据仓库建模</a:t>
            </a:r>
            <a:endParaRPr lang="en-US" altLang="zh-CN" dirty="0" smtClean="0"/>
          </a:p>
          <a:p>
            <a:pPr>
              <a:buBlip>
                <a:blip r:embed="rId2"/>
              </a:buBlip>
            </a:pPr>
            <a:r>
              <a:rPr lang="zh-CN" altLang="en-US" dirty="0" smtClean="0"/>
              <a:t>多维数据库和数据集市开发</a:t>
            </a:r>
            <a:endParaRPr lang="en-US" altLang="zh-CN" dirty="0" smtClean="0"/>
          </a:p>
          <a:p>
            <a:pPr>
              <a:buBlip>
                <a:blip r:embed="rId2"/>
              </a:buBlip>
            </a:pPr>
            <a:r>
              <a:rPr lang="zh-CN" altLang="en-US" dirty="0" smtClean="0"/>
              <a:t>数据</a:t>
            </a:r>
            <a:r>
              <a:rPr lang="en-US" altLang="zh-CN" dirty="0" smtClean="0"/>
              <a:t>ETL</a:t>
            </a:r>
            <a:r>
              <a:rPr lang="zh-CN" altLang="en-US" dirty="0" smtClean="0"/>
              <a:t>设计与开发</a:t>
            </a:r>
            <a:endParaRPr lang="en-US" altLang="zh-CN" dirty="0" smtClean="0"/>
          </a:p>
          <a:p>
            <a:pPr>
              <a:buBlip>
                <a:blip r:embed="rId2"/>
              </a:buBlip>
            </a:pPr>
            <a:r>
              <a:rPr lang="zh-CN" altLang="en-US" dirty="0" smtClean="0"/>
              <a:t>面向商业智能用户的培训</a:t>
            </a:r>
            <a:endParaRPr lang="en-US" altLang="zh-CN" dirty="0" smtClean="0"/>
          </a:p>
          <a:p>
            <a:pPr>
              <a:buBlip>
                <a:blip r:embed="rId2"/>
              </a:buBlip>
            </a:pPr>
            <a:endParaRPr lang="en-US" altLang="zh-CN" dirty="0" smtClean="0"/>
          </a:p>
          <a:p>
            <a:pPr>
              <a:buBlip>
                <a:blip r:embed="rId2"/>
              </a:buBlip>
            </a:pPr>
            <a:endParaRPr lang="zh-CN" altLang="en-US" dirty="0"/>
          </a:p>
        </p:txBody>
      </p:sp>
      <p:pic>
        <p:nvPicPr>
          <p:cNvPr id="8195" name="Picture 3"/>
          <p:cNvPicPr>
            <a:picLocks noGrp="1" noChangeAspect="1" noChangeArrowheads="1"/>
          </p:cNvPicPr>
          <p:nvPr>
            <p:ph sz="half" idx="2"/>
          </p:nvPr>
        </p:nvPicPr>
        <p:blipFill>
          <a:blip r:embed="rId3"/>
          <a:srcRect/>
          <a:stretch>
            <a:fillRect/>
          </a:stretch>
        </p:blipFill>
        <p:spPr bwMode="auto">
          <a:xfrm>
            <a:off x="5601072" y="1484784"/>
            <a:ext cx="3888432" cy="3240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162425"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7408"/>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8125"/>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18</a:t>
            </a:fld>
            <a:endParaRPr lang="en-US" altLang="zh-CN" sz="1000" b="0" dirty="0">
              <a:solidFill>
                <a:srgbClr val="000000"/>
              </a:solidFill>
              <a:ea typeface="宋体" charset="-122"/>
            </a:endParaRPr>
          </a:p>
        </p:txBody>
      </p:sp>
      <p:sp>
        <p:nvSpPr>
          <p:cNvPr id="12" name="TextBox 11"/>
          <p:cNvSpPr txBox="1"/>
          <p:nvPr/>
        </p:nvSpPr>
        <p:spPr>
          <a:xfrm>
            <a:off x="4592960" y="3956070"/>
            <a:ext cx="4968553" cy="2862322"/>
          </a:xfrm>
          <a:prstGeom prst="rect">
            <a:avLst/>
          </a:prstGeom>
          <a:noFill/>
        </p:spPr>
        <p:txBody>
          <a:bodyPr wrap="square">
            <a:spAutoFit/>
          </a:bodyPr>
          <a:lstStyle/>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一</a:t>
            </a:r>
            <a:r>
              <a:rPr lang="zh-CN" altLang="en-US" sz="2000" dirty="0" smtClean="0">
                <a:solidFill>
                  <a:schemeClr val="accent6">
                    <a:lumMod val="60000"/>
                    <a:lumOff val="40000"/>
                  </a:schemeClr>
                </a:solidFill>
                <a:latin typeface="微软雅黑" pitchFamily="34" charset="-122"/>
                <a:ea typeface="微软雅黑" pitchFamily="34" charset="-122"/>
              </a:rPr>
              <a:t>、什么是商业智能</a:t>
            </a:r>
            <a:r>
              <a:rPr lang="en-US" altLang="zh-CN" sz="2000" dirty="0" smtClean="0">
                <a:solidFill>
                  <a:schemeClr val="accent6">
                    <a:lumMod val="60000"/>
                    <a:lumOff val="40000"/>
                  </a:schemeClr>
                </a:solidFill>
                <a:latin typeface="微软雅黑" pitchFamily="34" charset="-122"/>
                <a:ea typeface="微软雅黑" pitchFamily="34" charset="-122"/>
              </a:rPr>
              <a:t>(BI)</a:t>
            </a:r>
            <a:r>
              <a:rPr lang="zh-CN" altLang="en-US" sz="2000" dirty="0" smtClean="0">
                <a:solidFill>
                  <a:schemeClr val="accent6">
                    <a:lumMod val="60000"/>
                    <a:lumOff val="40000"/>
                  </a:schemeClr>
                </a:solidFill>
                <a:latin typeface="微软雅黑" pitchFamily="34" charset="-122"/>
                <a:ea typeface="微软雅黑" pitchFamily="34" charset="-122"/>
              </a:rPr>
              <a:t>？</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二</a:t>
            </a:r>
            <a:r>
              <a:rPr lang="zh-CN" altLang="en-US" sz="2000" dirty="0" smtClean="0">
                <a:solidFill>
                  <a:schemeClr val="accent6">
                    <a:lumMod val="60000"/>
                    <a:lumOff val="40000"/>
                  </a:schemeClr>
                </a:solidFill>
                <a:latin typeface="微软雅黑" pitchFamily="34" charset="-122"/>
                <a:ea typeface="微软雅黑" pitchFamily="34" charset="-122"/>
              </a:rPr>
              <a:t>、商业智能做了什么？</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三</a:t>
            </a:r>
            <a:r>
              <a:rPr lang="zh-CN" altLang="en-US" sz="2000" dirty="0" smtClean="0">
                <a:solidFill>
                  <a:schemeClr val="accent6">
                    <a:lumMod val="60000"/>
                    <a:lumOff val="40000"/>
                  </a:schemeClr>
                </a:solidFill>
                <a:latin typeface="微软雅黑" pitchFamily="34" charset="-122"/>
                <a:ea typeface="微软雅黑" pitchFamily="34" charset="-122"/>
              </a:rPr>
              <a:t>、商业智能如何实现？</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rgbClr val="FF0000"/>
                </a:solidFill>
                <a:latin typeface="微软雅黑" pitchFamily="34" charset="-122"/>
                <a:ea typeface="微软雅黑" pitchFamily="34" charset="-122"/>
              </a:rPr>
              <a:t>四</a:t>
            </a:r>
            <a:r>
              <a:rPr lang="zh-CN" altLang="en-US" sz="2000" dirty="0" smtClean="0">
                <a:solidFill>
                  <a:srgbClr val="FF0000"/>
                </a:solidFill>
                <a:latin typeface="微软雅黑" pitchFamily="34" charset="-122"/>
                <a:ea typeface="微软雅黑" pitchFamily="34" charset="-122"/>
              </a:rPr>
              <a:t>、其他公司商业智能是什么现状？</a:t>
            </a:r>
            <a:endParaRPr lang="en-US" altLang="zh-CN" sz="2000" dirty="0">
              <a:solidFill>
                <a:srgbClr val="FF0000"/>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五</a:t>
            </a:r>
            <a:r>
              <a:rPr lang="zh-CN" altLang="en-US" sz="2000" dirty="0" smtClean="0">
                <a:solidFill>
                  <a:schemeClr val="accent6">
                    <a:lumMod val="60000"/>
                    <a:lumOff val="40000"/>
                  </a:schemeClr>
                </a:solidFill>
                <a:latin typeface="微软雅黑" pitchFamily="34" charset="-122"/>
                <a:ea typeface="微软雅黑" pitchFamily="34" charset="-122"/>
              </a:rPr>
              <a:t>、卡当目前的商业智能的步伐</a:t>
            </a:r>
            <a:r>
              <a:rPr lang="en-US" altLang="zh-CN" sz="2000" dirty="0" smtClean="0">
                <a:solidFill>
                  <a:schemeClr val="accent6">
                    <a:lumMod val="60000"/>
                    <a:lumOff val="40000"/>
                  </a:schemeClr>
                </a:solidFill>
                <a:latin typeface="微软雅黑" pitchFamily="34" charset="-122"/>
                <a:ea typeface="微软雅黑" pitchFamily="34" charset="-122"/>
              </a:rPr>
              <a:t>~</a:t>
            </a:r>
          </a:p>
          <a:p>
            <a:pPr>
              <a:lnSpc>
                <a:spcPct val="150000"/>
              </a:lnSpc>
              <a:defRPr/>
            </a:pPr>
            <a:r>
              <a:rPr lang="zh-CN" altLang="en-US" sz="2000" dirty="0" smtClean="0">
                <a:solidFill>
                  <a:schemeClr val="accent6">
                    <a:lumMod val="60000"/>
                    <a:lumOff val="40000"/>
                  </a:schemeClr>
                </a:solidFill>
                <a:latin typeface="微软雅黑" pitchFamily="34" charset="-122"/>
                <a:ea typeface="微软雅黑" pitchFamily="34" charset="-122"/>
              </a:rPr>
              <a:t>六、卡当商业智能的未来</a:t>
            </a:r>
            <a:r>
              <a:rPr lang="en-US" altLang="zh-CN" sz="2000" dirty="0" smtClean="0">
                <a:solidFill>
                  <a:schemeClr val="accent6">
                    <a:lumMod val="60000"/>
                    <a:lumOff val="40000"/>
                  </a:schemeClr>
                </a:solidFill>
                <a:latin typeface="微软雅黑" pitchFamily="34" charset="-122"/>
                <a:ea typeface="微软雅黑" pitchFamily="34" charset="-122"/>
              </a:rPr>
              <a:t>~</a:t>
            </a:r>
            <a:endParaRPr lang="zh-CN" altLang="en-US" sz="2000" dirty="0">
              <a:solidFill>
                <a:schemeClr val="accent6">
                  <a:lumMod val="60000"/>
                  <a:lumOff val="40000"/>
                </a:schemeClr>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电信</a:t>
            </a:r>
            <a:endParaRPr lang="zh-CN" altLang="en-US" dirty="0"/>
          </a:p>
        </p:txBody>
      </p:sp>
      <p:pic>
        <p:nvPicPr>
          <p:cNvPr id="9218" name="Picture 2"/>
          <p:cNvPicPr>
            <a:picLocks noChangeAspect="1" noChangeArrowheads="1"/>
          </p:cNvPicPr>
          <p:nvPr/>
        </p:nvPicPr>
        <p:blipFill>
          <a:blip r:embed="rId2"/>
          <a:srcRect/>
          <a:stretch>
            <a:fillRect/>
          </a:stretch>
        </p:blipFill>
        <p:spPr bwMode="auto">
          <a:xfrm>
            <a:off x="416496" y="1340768"/>
            <a:ext cx="6057900" cy="3676650"/>
          </a:xfrm>
          <a:prstGeom prst="rect">
            <a:avLst/>
          </a:prstGeom>
          <a:noFill/>
          <a:ln w="9525">
            <a:noFill/>
            <a:miter lim="800000"/>
            <a:headEnd/>
            <a:tailEnd/>
          </a:ln>
        </p:spPr>
      </p:pic>
      <p:sp>
        <p:nvSpPr>
          <p:cNvPr id="5" name="TextBox 4"/>
          <p:cNvSpPr txBox="1"/>
          <p:nvPr/>
        </p:nvSpPr>
        <p:spPr>
          <a:xfrm>
            <a:off x="7041232" y="1700808"/>
            <a:ext cx="2302233" cy="2677656"/>
          </a:xfrm>
          <a:prstGeom prst="rect">
            <a:avLst/>
          </a:prstGeom>
          <a:noFill/>
        </p:spPr>
        <p:txBody>
          <a:bodyPr wrap="square" rtlCol="0">
            <a:spAutoFit/>
          </a:bodyPr>
          <a:lstStyle/>
          <a:p>
            <a:pPr>
              <a:buFont typeface="Wingdings" pitchFamily="2" charset="2"/>
              <a:buChar char="Ø"/>
            </a:pPr>
            <a:r>
              <a:rPr lang="zh-CN" altLang="en-US" sz="1400" dirty="0" smtClean="0">
                <a:latin typeface="微软雅黑" pitchFamily="34" charset="-122"/>
                <a:ea typeface="微软雅黑" pitchFamily="34" charset="-122"/>
              </a:rPr>
              <a:t>大而全的企业级数据仓库</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高效的</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过程</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统一的数据分析平台</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支持高效的多维数据查询</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具备数据挖掘分析功能</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具备预测数据基础</a:t>
            </a:r>
            <a:endParaRPr lang="en-US" altLang="zh-CN" sz="1400" dirty="0" smtClean="0">
              <a:latin typeface="微软雅黑" pitchFamily="34" charset="-122"/>
              <a:ea typeface="微软雅黑" pitchFamily="34" charset="-122"/>
            </a:endParaRPr>
          </a:p>
          <a:p>
            <a:pPr>
              <a:buFont typeface="Wingdings" pitchFamily="2" charset="2"/>
              <a:buChar char="Ø"/>
            </a:pPr>
            <a:endParaRPr lang="zh-CN" altLang="en-US" sz="1400" dirty="0">
              <a:latin typeface="微软雅黑" pitchFamily="34" charset="-122"/>
              <a:ea typeface="微软雅黑" pitchFamily="34" charset="-122"/>
            </a:endParaRPr>
          </a:p>
        </p:txBody>
      </p:sp>
      <p:pic>
        <p:nvPicPr>
          <p:cNvPr id="6" name="图片 5" descr="67514f66c0f5eec43e8d6a2e22f44d75.jpg"/>
          <p:cNvPicPr>
            <a:picLocks noChangeAspect="1"/>
          </p:cNvPicPr>
          <p:nvPr/>
        </p:nvPicPr>
        <p:blipFill>
          <a:blip r:embed="rId3"/>
          <a:stretch>
            <a:fillRect/>
          </a:stretch>
        </p:blipFill>
        <p:spPr>
          <a:xfrm>
            <a:off x="5239882" y="1556792"/>
            <a:ext cx="4666118" cy="432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aphicFrame>
        <p:nvGraphicFramePr>
          <p:cNvPr id="5" name="图表占位符 4"/>
          <p:cNvGraphicFramePr>
            <a:graphicFrameLocks noGrp="1"/>
          </p:cNvGraphicFramePr>
          <p:nvPr>
            <p:ph type="chart" idx="1"/>
          </p:nvPr>
        </p:nvGraphicFramePr>
        <p:xfrm>
          <a:off x="488504" y="1196752"/>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医疗卫生</a:t>
            </a:r>
            <a:endParaRPr lang="zh-CN" altLang="en-US" dirty="0"/>
          </a:p>
        </p:txBody>
      </p:sp>
      <p:pic>
        <p:nvPicPr>
          <p:cNvPr id="10242" name="Picture 2"/>
          <p:cNvPicPr>
            <a:picLocks noGrp="1" noChangeAspect="1" noChangeArrowheads="1"/>
          </p:cNvPicPr>
          <p:nvPr>
            <p:ph type="chart" idx="1"/>
          </p:nvPr>
        </p:nvPicPr>
        <p:blipFill>
          <a:blip r:embed="rId2"/>
          <a:srcRect/>
          <a:stretch>
            <a:fillRect/>
          </a:stretch>
        </p:blipFill>
        <p:spPr bwMode="auto">
          <a:xfrm>
            <a:off x="344488" y="1700808"/>
            <a:ext cx="4661319" cy="4525963"/>
          </a:xfrm>
          <a:prstGeom prst="rect">
            <a:avLst/>
          </a:prstGeom>
          <a:noFill/>
          <a:ln w="9525">
            <a:noFill/>
            <a:miter lim="800000"/>
            <a:headEnd/>
            <a:tailEnd/>
          </a:ln>
        </p:spPr>
      </p:pic>
      <p:sp>
        <p:nvSpPr>
          <p:cNvPr id="5" name="TextBox 4"/>
          <p:cNvSpPr txBox="1"/>
          <p:nvPr/>
        </p:nvSpPr>
        <p:spPr>
          <a:xfrm>
            <a:off x="6825208" y="1556792"/>
            <a:ext cx="2302233" cy="3539430"/>
          </a:xfrm>
          <a:prstGeom prst="rect">
            <a:avLst/>
          </a:prstGeom>
          <a:noFill/>
        </p:spPr>
        <p:txBody>
          <a:bodyPr wrap="square" rtlCol="0">
            <a:spAutoFit/>
          </a:bodyPr>
          <a:lstStyle/>
          <a:p>
            <a:pPr>
              <a:buFont typeface="Wingdings" pitchFamily="2" charset="2"/>
              <a:buChar char="Ø"/>
            </a:pPr>
            <a:r>
              <a:rPr lang="zh-CN" altLang="en-US" sz="1400" dirty="0" smtClean="0">
                <a:latin typeface="微软雅黑" pitchFamily="34" charset="-122"/>
                <a:ea typeface="微软雅黑" pitchFamily="34" charset="-122"/>
              </a:rPr>
              <a:t>大而全的企业级数据仓库</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高效的</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过程</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统一的数据服务平台</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支持高效的多维数据查询</a:t>
            </a:r>
            <a:endParaRPr lang="en-US" altLang="zh-CN" sz="1400"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具备预测数据基础</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配套的数据安全机制</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配套的标准规范体系</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配套的运维体系</a:t>
            </a:r>
            <a:endParaRPr lang="en-US" altLang="zh-CN" sz="1400" dirty="0" smtClean="0">
              <a:latin typeface="微软雅黑" pitchFamily="34" charset="-122"/>
              <a:ea typeface="微软雅黑" pitchFamily="34" charset="-122"/>
            </a:endParaRPr>
          </a:p>
          <a:p>
            <a:pPr>
              <a:buFont typeface="Wingdings" pitchFamily="2" charset="2"/>
              <a:buChar char="Ø"/>
            </a:pPr>
            <a:endParaRPr lang="zh-CN" altLang="en-US" sz="1400" dirty="0">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3440832" y="548680"/>
            <a:ext cx="3666677" cy="240409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3000" fill="hold"/>
                                        <p:tgtEl>
                                          <p:spTgt spid="13314"/>
                                        </p:tgtEl>
                                        <p:attrNameLst>
                                          <p:attrName>ppt_x</p:attrName>
                                        </p:attrNameLst>
                                      </p:cBhvr>
                                      <p:tavLst>
                                        <p:tav tm="0">
                                          <p:val>
                                            <p:strVal val="1+#ppt_w/2"/>
                                          </p:val>
                                        </p:tav>
                                        <p:tav tm="100000">
                                          <p:val>
                                            <p:strVal val="#ppt_x"/>
                                          </p:val>
                                        </p:tav>
                                      </p:tavLst>
                                    </p:anim>
                                    <p:anim calcmode="lin" valueType="num">
                                      <p:cBhvr additive="base">
                                        <p:cTn id="8" dur="3000" fill="hold"/>
                                        <p:tgtEl>
                                          <p:spTgt spid="13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烟草行业</a:t>
            </a:r>
            <a:endParaRPr lang="zh-CN" altLang="en-US" dirty="0"/>
          </a:p>
        </p:txBody>
      </p:sp>
      <p:pic>
        <p:nvPicPr>
          <p:cNvPr id="11266" name="Picture 2"/>
          <p:cNvPicPr>
            <a:picLocks noGrp="1" noChangeAspect="1" noChangeArrowheads="1"/>
          </p:cNvPicPr>
          <p:nvPr>
            <p:ph type="chart" idx="1"/>
          </p:nvPr>
        </p:nvPicPr>
        <p:blipFill>
          <a:blip r:embed="rId2"/>
          <a:srcRect/>
          <a:stretch>
            <a:fillRect/>
          </a:stretch>
        </p:blipFill>
        <p:spPr bwMode="auto">
          <a:xfrm>
            <a:off x="560512" y="1268760"/>
            <a:ext cx="6666621" cy="4525963"/>
          </a:xfrm>
          <a:prstGeom prst="rect">
            <a:avLst/>
          </a:prstGeom>
          <a:noFill/>
          <a:ln w="9525">
            <a:noFill/>
            <a:miter lim="800000"/>
            <a:headEnd/>
            <a:tailEnd/>
          </a:ln>
        </p:spPr>
      </p:pic>
      <p:sp>
        <p:nvSpPr>
          <p:cNvPr id="5" name="TextBox 4"/>
          <p:cNvSpPr txBox="1"/>
          <p:nvPr/>
        </p:nvSpPr>
        <p:spPr>
          <a:xfrm>
            <a:off x="7473280" y="1484784"/>
            <a:ext cx="2302233" cy="3970318"/>
          </a:xfrm>
          <a:prstGeom prst="rect">
            <a:avLst/>
          </a:prstGeom>
          <a:noFill/>
        </p:spPr>
        <p:txBody>
          <a:bodyPr wrap="square" rtlCol="0">
            <a:spAutoFit/>
          </a:bodyPr>
          <a:lstStyle/>
          <a:p>
            <a:pPr>
              <a:buFont typeface="Wingdings" pitchFamily="2" charset="2"/>
              <a:buChar char="Ø"/>
            </a:pPr>
            <a:r>
              <a:rPr lang="zh-CN" altLang="en-US" sz="1400" dirty="0" smtClean="0">
                <a:latin typeface="微软雅黑" pitchFamily="34" charset="-122"/>
                <a:ea typeface="微软雅黑" pitchFamily="34" charset="-122"/>
              </a:rPr>
              <a:t>大而全的企业级数据仓库</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高效的</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过程</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统一的数据服务平台</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支持高效的多维数据查询</a:t>
            </a:r>
            <a:endParaRPr lang="en-US" altLang="zh-CN" sz="1400"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具备数据挖掘分析功能</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配套的数据安全机制</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配套的标准规范体系</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配套的运维体系</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支持多中数据展现技术</a:t>
            </a:r>
            <a:endParaRPr lang="en-US" altLang="zh-CN" sz="1400" dirty="0" smtClean="0">
              <a:latin typeface="微软雅黑" pitchFamily="34" charset="-122"/>
              <a:ea typeface="微软雅黑" pitchFamily="34" charset="-122"/>
            </a:endParaRPr>
          </a:p>
          <a:p>
            <a:pPr>
              <a:buFont typeface="Wingdings" pitchFamily="2" charset="2"/>
              <a:buChar char="Ø"/>
            </a:pPr>
            <a:endParaRPr lang="zh-CN" altLang="en-US" sz="1400" dirty="0">
              <a:latin typeface="微软雅黑" pitchFamily="34" charset="-122"/>
              <a:ea typeface="微软雅黑" pitchFamily="34" charset="-122"/>
            </a:endParaRPr>
          </a:p>
        </p:txBody>
      </p:sp>
      <p:pic>
        <p:nvPicPr>
          <p:cNvPr id="11267" name="Picture 3"/>
          <p:cNvPicPr>
            <a:picLocks noChangeAspect="1" noChangeArrowheads="1"/>
          </p:cNvPicPr>
          <p:nvPr/>
        </p:nvPicPr>
        <p:blipFill>
          <a:blip r:embed="rId3" cstate="print"/>
          <a:srcRect/>
          <a:stretch>
            <a:fillRect/>
          </a:stretch>
        </p:blipFill>
        <p:spPr bwMode="auto">
          <a:xfrm>
            <a:off x="200472" y="1523661"/>
            <a:ext cx="7344816" cy="4992555"/>
          </a:xfrm>
          <a:prstGeom prst="rect">
            <a:avLst/>
          </a:prstGeom>
          <a:noFill/>
          <a:ln w="9525">
            <a:noFill/>
            <a:miter lim="800000"/>
            <a:headEnd/>
            <a:tailEnd/>
          </a:ln>
        </p:spPr>
      </p:pic>
      <p:pic>
        <p:nvPicPr>
          <p:cNvPr id="11268" name="Picture 4"/>
          <p:cNvPicPr>
            <a:picLocks noChangeAspect="1" noChangeArrowheads="1"/>
          </p:cNvPicPr>
          <p:nvPr/>
        </p:nvPicPr>
        <p:blipFill>
          <a:blip r:embed="rId4"/>
          <a:srcRect/>
          <a:stretch>
            <a:fillRect/>
          </a:stretch>
        </p:blipFill>
        <p:spPr bwMode="auto">
          <a:xfrm>
            <a:off x="2936776" y="664371"/>
            <a:ext cx="5040560" cy="6193629"/>
          </a:xfrm>
          <a:prstGeom prst="rect">
            <a:avLst/>
          </a:prstGeom>
          <a:noFill/>
          <a:ln w="9525">
            <a:noFill/>
            <a:miter lim="800000"/>
            <a:headEnd/>
            <a:tailEnd/>
          </a:ln>
        </p:spPr>
      </p:pic>
      <p:pic>
        <p:nvPicPr>
          <p:cNvPr id="11269" name="Picture 5"/>
          <p:cNvPicPr>
            <a:picLocks noChangeAspect="1" noChangeArrowheads="1"/>
          </p:cNvPicPr>
          <p:nvPr/>
        </p:nvPicPr>
        <p:blipFill>
          <a:blip r:embed="rId5"/>
          <a:srcRect/>
          <a:stretch>
            <a:fillRect/>
          </a:stretch>
        </p:blipFill>
        <p:spPr bwMode="auto">
          <a:xfrm>
            <a:off x="1064568" y="1052736"/>
            <a:ext cx="4104456" cy="3192355"/>
          </a:xfrm>
          <a:prstGeom prst="rect">
            <a:avLst/>
          </a:prstGeom>
          <a:noFill/>
          <a:ln w="9525">
            <a:noFill/>
            <a:miter lim="800000"/>
            <a:headEnd/>
            <a:tailEnd/>
          </a:ln>
        </p:spPr>
      </p:pic>
      <p:pic>
        <p:nvPicPr>
          <p:cNvPr id="11270" name="Picture 6"/>
          <p:cNvPicPr>
            <a:picLocks noChangeAspect="1" noChangeArrowheads="1"/>
          </p:cNvPicPr>
          <p:nvPr/>
        </p:nvPicPr>
        <p:blipFill>
          <a:blip r:embed="rId6"/>
          <a:srcRect/>
          <a:stretch>
            <a:fillRect/>
          </a:stretch>
        </p:blipFill>
        <p:spPr bwMode="auto">
          <a:xfrm>
            <a:off x="3440832" y="1988840"/>
            <a:ext cx="5829300" cy="441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1+#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1+#ppt_w/2"/>
                                          </p:val>
                                        </p:tav>
                                        <p:tav tm="100000">
                                          <p:val>
                                            <p:strVal val="#ppt_x"/>
                                          </p:val>
                                        </p:tav>
                                      </p:tavLst>
                                    </p:anim>
                                    <p:anim calcmode="lin" valueType="num">
                                      <p:cBhvr additive="base">
                                        <p:cTn id="14"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linds(horizontal)">
                                      <p:cBhvr>
                                        <p:cTn id="19" dur="2000"/>
                                        <p:tgtEl>
                                          <p:spTgt spid="11269"/>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11270"/>
                                        </p:tgtEl>
                                        <p:attrNameLst>
                                          <p:attrName>style.visibility</p:attrName>
                                        </p:attrNameLst>
                                      </p:cBhvr>
                                      <p:to>
                                        <p:strVal val="visible"/>
                                      </p:to>
                                    </p:set>
                                    <p:animEffect transition="in" filter="diamond(in)">
                                      <p:cBhvr>
                                        <p:cTn id="24" dur="2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零售</a:t>
            </a:r>
            <a:r>
              <a:rPr lang="zh-CN" altLang="en-US" dirty="0" smtClean="0">
                <a:solidFill>
                  <a:srgbClr val="FF0000"/>
                </a:solidFill>
              </a:rPr>
              <a:t>行业</a:t>
            </a:r>
            <a:r>
              <a:rPr lang="en-US" altLang="zh-CN" dirty="0" smtClean="0">
                <a:solidFill>
                  <a:srgbClr val="FF0000"/>
                </a:solidFill>
              </a:rPr>
              <a:t>—</a:t>
            </a:r>
            <a:r>
              <a:rPr lang="zh-CN" altLang="en-US" dirty="0" smtClean="0">
                <a:solidFill>
                  <a:srgbClr val="FF0000"/>
                </a:solidFill>
              </a:rPr>
              <a:t>沃尔玛</a:t>
            </a:r>
            <a:endParaRPr lang="zh-CN" altLang="en-US" dirty="0"/>
          </a:p>
        </p:txBody>
      </p:sp>
      <p:sp>
        <p:nvSpPr>
          <p:cNvPr id="6" name="矩形 5"/>
          <p:cNvSpPr/>
          <p:nvPr/>
        </p:nvSpPr>
        <p:spPr>
          <a:xfrm>
            <a:off x="3985427" y="3244334"/>
            <a:ext cx="1935145" cy="369332"/>
          </a:xfrm>
          <a:prstGeom prst="rect">
            <a:avLst/>
          </a:prstGeom>
        </p:spPr>
        <p:txBody>
          <a:bodyPr wrap="none">
            <a:spAutoFit/>
          </a:bodyPr>
          <a:lstStyle/>
          <a:p>
            <a:pPr algn="ctr"/>
            <a:r>
              <a:rPr lang="zh-CN" altLang="en-US" b="0" dirty="0" smtClean="0">
                <a:solidFill>
                  <a:schemeClr val="bg1"/>
                </a:solidFill>
                <a:latin typeface="微软雅黑" pitchFamily="34" charset="-122"/>
                <a:ea typeface="微软雅黑" pitchFamily="34" charset="-122"/>
              </a:rPr>
              <a:t>商业智能</a:t>
            </a:r>
            <a:r>
              <a:rPr lang="en-US" altLang="zh-CN" b="0" dirty="0" smtClean="0">
                <a:solidFill>
                  <a:schemeClr val="bg1"/>
                </a:solidFill>
                <a:latin typeface="微软雅黑" pitchFamily="34" charset="-122"/>
                <a:ea typeface="微软雅黑" pitchFamily="34" charset="-122"/>
              </a:rPr>
              <a:t>(BI)</a:t>
            </a:r>
            <a:r>
              <a:rPr lang="zh-CN" altLang="en-US" b="0" dirty="0" smtClean="0">
                <a:solidFill>
                  <a:schemeClr val="bg1"/>
                </a:solidFill>
                <a:latin typeface="微软雅黑" pitchFamily="34" charset="-122"/>
                <a:ea typeface="微软雅黑" pitchFamily="34" charset="-122"/>
              </a:rPr>
              <a:t>浅谈</a:t>
            </a:r>
            <a:endParaRPr lang="zh-CN" altLang="en-US" b="0" dirty="0">
              <a:solidFill>
                <a:schemeClr val="bg1"/>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srcRect/>
          <a:stretch>
            <a:fillRect/>
          </a:stretch>
        </p:blipFill>
        <p:spPr bwMode="auto">
          <a:xfrm>
            <a:off x="488504" y="1340768"/>
            <a:ext cx="5112568" cy="4645017"/>
          </a:xfrm>
          <a:prstGeom prst="rect">
            <a:avLst/>
          </a:prstGeom>
          <a:noFill/>
          <a:ln w="9525">
            <a:noFill/>
            <a:miter lim="800000"/>
            <a:headEnd/>
            <a:tailEnd/>
          </a:ln>
        </p:spPr>
      </p:pic>
      <p:sp>
        <p:nvSpPr>
          <p:cNvPr id="9" name="TextBox 8"/>
          <p:cNvSpPr txBox="1"/>
          <p:nvPr/>
        </p:nvSpPr>
        <p:spPr>
          <a:xfrm>
            <a:off x="6393160" y="1988840"/>
            <a:ext cx="2661306" cy="1600438"/>
          </a:xfrm>
          <a:prstGeom prst="rect">
            <a:avLst/>
          </a:prstGeom>
          <a:noFill/>
        </p:spPr>
        <p:txBody>
          <a:bodyPr wrap="none" rtlCol="0">
            <a:spAutoFit/>
          </a:bodyPr>
          <a:lstStyle/>
          <a:p>
            <a:pPr>
              <a:buFont typeface="Wingdings" pitchFamily="2" charset="2"/>
              <a:buChar char="Ø"/>
            </a:pPr>
            <a:r>
              <a:rPr lang="zh-CN" altLang="en-US" sz="1400" dirty="0" smtClean="0">
                <a:latin typeface="微软雅黑" pitchFamily="34" charset="-122"/>
                <a:ea typeface="微软雅黑" pitchFamily="34" charset="-122"/>
              </a:rPr>
              <a:t>自底向上的数据仓库架构体系</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区域性完备数据</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综合的商业运营分析数据库</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深度数据挖掘应用</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电商行业</a:t>
            </a:r>
            <a:r>
              <a:rPr lang="en-US" altLang="zh-CN" dirty="0" smtClean="0">
                <a:solidFill>
                  <a:srgbClr val="FF0000"/>
                </a:solidFill>
              </a:rPr>
              <a:t>—</a:t>
            </a:r>
            <a:r>
              <a:rPr lang="zh-CN" altLang="en-US" dirty="0" smtClean="0">
                <a:solidFill>
                  <a:srgbClr val="FF0000"/>
                </a:solidFill>
              </a:rPr>
              <a:t>淘宝网（猜你喜欢）</a:t>
            </a:r>
            <a:endParaRPr lang="zh-CN" altLang="en-US" dirty="0"/>
          </a:p>
        </p:txBody>
      </p:sp>
      <p:sp>
        <p:nvSpPr>
          <p:cNvPr id="6" name="矩形 5"/>
          <p:cNvSpPr/>
          <p:nvPr/>
        </p:nvSpPr>
        <p:spPr>
          <a:xfrm>
            <a:off x="3985427" y="3244334"/>
            <a:ext cx="1935145" cy="369332"/>
          </a:xfrm>
          <a:prstGeom prst="rect">
            <a:avLst/>
          </a:prstGeom>
        </p:spPr>
        <p:txBody>
          <a:bodyPr wrap="none">
            <a:spAutoFit/>
          </a:bodyPr>
          <a:lstStyle/>
          <a:p>
            <a:pPr algn="ctr"/>
            <a:r>
              <a:rPr lang="zh-CN" altLang="en-US" b="0" dirty="0" smtClean="0">
                <a:solidFill>
                  <a:schemeClr val="bg1"/>
                </a:solidFill>
                <a:latin typeface="微软雅黑" pitchFamily="34" charset="-122"/>
                <a:ea typeface="微软雅黑" pitchFamily="34" charset="-122"/>
              </a:rPr>
              <a:t>商业智能</a:t>
            </a:r>
            <a:r>
              <a:rPr lang="en-US" altLang="zh-CN" b="0" dirty="0" smtClean="0">
                <a:solidFill>
                  <a:schemeClr val="bg1"/>
                </a:solidFill>
                <a:latin typeface="微软雅黑" pitchFamily="34" charset="-122"/>
                <a:ea typeface="微软雅黑" pitchFamily="34" charset="-122"/>
              </a:rPr>
              <a:t>(BI)</a:t>
            </a:r>
            <a:r>
              <a:rPr lang="zh-CN" altLang="en-US" b="0" dirty="0" smtClean="0">
                <a:solidFill>
                  <a:schemeClr val="bg1"/>
                </a:solidFill>
                <a:latin typeface="微软雅黑" pitchFamily="34" charset="-122"/>
                <a:ea typeface="微软雅黑" pitchFamily="34" charset="-122"/>
              </a:rPr>
              <a:t>浅谈</a:t>
            </a:r>
            <a:endParaRPr lang="zh-CN" altLang="en-US" b="0" dirty="0">
              <a:solidFill>
                <a:schemeClr val="bg1"/>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srcRect/>
          <a:stretch>
            <a:fillRect/>
          </a:stretch>
        </p:blipFill>
        <p:spPr bwMode="auto">
          <a:xfrm>
            <a:off x="128464" y="1196752"/>
            <a:ext cx="7344816" cy="5508612"/>
          </a:xfrm>
          <a:prstGeom prst="rect">
            <a:avLst/>
          </a:prstGeom>
          <a:noFill/>
          <a:ln w="9525">
            <a:noFill/>
            <a:miter lim="800000"/>
            <a:headEnd/>
            <a:tailEnd/>
          </a:ln>
        </p:spPr>
      </p:pic>
      <p:sp>
        <p:nvSpPr>
          <p:cNvPr id="7" name="TextBox 6"/>
          <p:cNvSpPr txBox="1"/>
          <p:nvPr/>
        </p:nvSpPr>
        <p:spPr>
          <a:xfrm>
            <a:off x="7905328" y="1556792"/>
            <a:ext cx="1763624" cy="2031325"/>
          </a:xfrm>
          <a:prstGeom prst="rect">
            <a:avLst/>
          </a:prstGeom>
          <a:noFill/>
        </p:spPr>
        <p:txBody>
          <a:bodyPr wrap="none" rtlCol="0">
            <a:spAutoFit/>
          </a:bodyPr>
          <a:lstStyle/>
          <a:p>
            <a:pPr>
              <a:buFont typeface="Wingdings" pitchFamily="2" charset="2"/>
              <a:buChar char="Ø"/>
            </a:pPr>
            <a:r>
              <a:rPr lang="zh-CN" altLang="en-US" sz="1400" dirty="0" smtClean="0">
                <a:latin typeface="微软雅黑" pitchFamily="34" charset="-122"/>
                <a:ea typeface="微软雅黑" pitchFamily="34" charset="-122"/>
              </a:rPr>
              <a:t>实时数据仓库技术</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实时数据挖掘技术</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消费者行为分析 </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商品关联分析</a:t>
            </a:r>
            <a:endParaRPr lang="en-US" altLang="zh-CN" sz="1400" dirty="0" smtClean="0">
              <a:latin typeface="微软雅黑" pitchFamily="34" charset="-122"/>
              <a:ea typeface="微软雅黑" pitchFamily="34" charset="-122"/>
            </a:endParaRPr>
          </a:p>
          <a:p>
            <a:pPr>
              <a:buFont typeface="Wingdings" pitchFamily="2" charset="2"/>
              <a:buChar char="Ø"/>
            </a:pPr>
            <a:endParaRPr lang="en-US" altLang="zh-CN" sz="1400" dirty="0" smtClean="0">
              <a:latin typeface="微软雅黑" pitchFamily="34" charset="-122"/>
              <a:ea typeface="微软雅黑" pitchFamily="34" charset="-122"/>
            </a:endParaRPr>
          </a:p>
          <a:p>
            <a:pPr>
              <a:buFont typeface="Wingdings" pitchFamily="2" charset="2"/>
              <a:buChar char="Ø"/>
            </a:pPr>
            <a:r>
              <a:rPr lang="zh-CN" altLang="en-US" sz="1400" dirty="0" smtClean="0">
                <a:latin typeface="微软雅黑" pitchFamily="34" charset="-122"/>
                <a:ea typeface="微软雅黑" pitchFamily="34" charset="-122"/>
              </a:rPr>
              <a:t>商品替代分析</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FF0000"/>
                </a:solidFill>
              </a:rPr>
              <a:t>四、其他公司商业智能是什么现状？</a:t>
            </a:r>
            <a:r>
              <a:rPr lang="en-US" altLang="zh-CN" dirty="0" smtClean="0">
                <a:solidFill>
                  <a:srgbClr val="FF0000"/>
                </a:solidFill>
              </a:rPr>
              <a:t/>
            </a:r>
            <a:br>
              <a:rPr lang="en-US" altLang="zh-CN" dirty="0" smtClean="0">
                <a:solidFill>
                  <a:srgbClr val="FF0000"/>
                </a:solidFill>
              </a:rPr>
            </a:b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其他分析手段</a:t>
            </a:r>
            <a:endParaRPr lang="zh-CN" altLang="en-US" dirty="0"/>
          </a:p>
        </p:txBody>
      </p:sp>
      <p:sp>
        <p:nvSpPr>
          <p:cNvPr id="6" name="矩形 5"/>
          <p:cNvSpPr/>
          <p:nvPr/>
        </p:nvSpPr>
        <p:spPr>
          <a:xfrm>
            <a:off x="3985427" y="3244334"/>
            <a:ext cx="1935145" cy="369332"/>
          </a:xfrm>
          <a:prstGeom prst="rect">
            <a:avLst/>
          </a:prstGeom>
        </p:spPr>
        <p:txBody>
          <a:bodyPr wrap="none">
            <a:spAutoFit/>
          </a:bodyPr>
          <a:lstStyle/>
          <a:p>
            <a:pPr algn="ctr"/>
            <a:r>
              <a:rPr lang="zh-CN" altLang="en-US" b="0" dirty="0" smtClean="0">
                <a:solidFill>
                  <a:schemeClr val="bg1"/>
                </a:solidFill>
                <a:latin typeface="微软雅黑" pitchFamily="34" charset="-122"/>
                <a:ea typeface="微软雅黑" pitchFamily="34" charset="-122"/>
              </a:rPr>
              <a:t>商业智能</a:t>
            </a:r>
            <a:r>
              <a:rPr lang="en-US" altLang="zh-CN" b="0" dirty="0" smtClean="0">
                <a:solidFill>
                  <a:schemeClr val="bg1"/>
                </a:solidFill>
                <a:latin typeface="微软雅黑" pitchFamily="34" charset="-122"/>
                <a:ea typeface="微软雅黑" pitchFamily="34" charset="-122"/>
              </a:rPr>
              <a:t>(BI)</a:t>
            </a:r>
            <a:r>
              <a:rPr lang="zh-CN" altLang="en-US" b="0" dirty="0" smtClean="0">
                <a:solidFill>
                  <a:schemeClr val="bg1"/>
                </a:solidFill>
                <a:latin typeface="微软雅黑" pitchFamily="34" charset="-122"/>
                <a:ea typeface="微软雅黑" pitchFamily="34" charset="-122"/>
              </a:rPr>
              <a:t>浅谈</a:t>
            </a:r>
            <a:endParaRPr lang="zh-CN" altLang="en-US" b="0" dirty="0">
              <a:solidFill>
                <a:schemeClr val="bg1"/>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srcRect/>
          <a:stretch>
            <a:fillRect/>
          </a:stretch>
        </p:blipFill>
        <p:spPr bwMode="auto">
          <a:xfrm>
            <a:off x="416496" y="1340768"/>
            <a:ext cx="4953000" cy="3038475"/>
          </a:xfrm>
          <a:prstGeom prst="rect">
            <a:avLst/>
          </a:prstGeom>
          <a:noFill/>
          <a:ln w="9525">
            <a:noFill/>
            <a:miter lim="800000"/>
            <a:headEnd/>
            <a:tailEnd/>
          </a:ln>
        </p:spPr>
      </p:pic>
      <p:sp>
        <p:nvSpPr>
          <p:cNvPr id="8" name="TextBox 7"/>
          <p:cNvSpPr txBox="1"/>
          <p:nvPr/>
        </p:nvSpPr>
        <p:spPr>
          <a:xfrm>
            <a:off x="6393160" y="1484784"/>
            <a:ext cx="1441420" cy="307777"/>
          </a:xfrm>
          <a:prstGeom prst="rect">
            <a:avLst/>
          </a:prstGeom>
          <a:noFill/>
        </p:spPr>
        <p:txBody>
          <a:bodyPr wrap="none" rtlCol="0">
            <a:spAutoFit/>
          </a:bodyPr>
          <a:lstStyle/>
          <a:p>
            <a:pPr marL="342900" indent="-342900"/>
            <a:r>
              <a:rPr lang="zh-CN" altLang="en-US" sz="1400" dirty="0" smtClean="0">
                <a:latin typeface="微软雅黑" pitchFamily="34" charset="-122"/>
                <a:ea typeface="微软雅黑" pitchFamily="34" charset="-122"/>
              </a:rPr>
              <a:t>波士顿矩阵分析</a:t>
            </a:r>
            <a:endParaRPr lang="zh-CN" altLang="en-US" sz="1400" dirty="0">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3"/>
          <a:srcRect/>
          <a:stretch>
            <a:fillRect/>
          </a:stretch>
        </p:blipFill>
        <p:spPr bwMode="auto">
          <a:xfrm>
            <a:off x="488504" y="1340768"/>
            <a:ext cx="4896544" cy="3067050"/>
          </a:xfrm>
          <a:prstGeom prst="rect">
            <a:avLst/>
          </a:prstGeom>
          <a:noFill/>
          <a:ln w="9525">
            <a:noFill/>
            <a:miter lim="800000"/>
            <a:headEnd/>
            <a:tailEnd/>
          </a:ln>
        </p:spPr>
      </p:pic>
      <p:pic>
        <p:nvPicPr>
          <p:cNvPr id="15364" name="Picture 4"/>
          <p:cNvPicPr>
            <a:picLocks noChangeAspect="1" noChangeArrowheads="1"/>
          </p:cNvPicPr>
          <p:nvPr/>
        </p:nvPicPr>
        <p:blipFill>
          <a:blip r:embed="rId4"/>
          <a:srcRect/>
          <a:stretch>
            <a:fillRect/>
          </a:stretch>
        </p:blipFill>
        <p:spPr bwMode="auto">
          <a:xfrm>
            <a:off x="632520" y="1988840"/>
            <a:ext cx="4610100" cy="2809875"/>
          </a:xfrm>
          <a:prstGeom prst="rect">
            <a:avLst/>
          </a:prstGeom>
          <a:noFill/>
          <a:ln w="9525">
            <a:noFill/>
            <a:miter lim="800000"/>
            <a:headEnd/>
            <a:tailEnd/>
          </a:ln>
        </p:spPr>
      </p:pic>
      <p:sp>
        <p:nvSpPr>
          <p:cNvPr id="10" name="TextBox 9"/>
          <p:cNvSpPr txBox="1"/>
          <p:nvPr/>
        </p:nvSpPr>
        <p:spPr>
          <a:xfrm>
            <a:off x="6393160" y="2132856"/>
            <a:ext cx="3512840" cy="677108"/>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杜邦分析</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en-US" altLang="zh-CN" sz="800" dirty="0" smtClean="0"/>
              <a:t>1920</a:t>
            </a:r>
            <a:r>
              <a:rPr lang="zh-CN" altLang="en-US" sz="800" dirty="0" smtClean="0"/>
              <a:t>年代</a:t>
            </a:r>
            <a:r>
              <a:rPr lang="zh-CN" altLang="en-US" sz="800" dirty="0" smtClean="0">
                <a:hlinkClick r:id="rId5" action="ppaction://hlinkfile"/>
              </a:rPr>
              <a:t>杜邦公司</a:t>
            </a:r>
            <a:r>
              <a:rPr lang="zh-CN" altLang="en-US" sz="800" dirty="0" smtClean="0"/>
              <a:t>首先采用的衡量表现的标准，一直沿用至今。在这个标准下，为带来更高的投资回报率，资产根据其账面总值，而不是账面净值来进行评估。 </a:t>
            </a:r>
            <a:endParaRPr lang="zh-CN" altLang="en-US" sz="800" dirty="0">
              <a:latin typeface="微软雅黑" pitchFamily="34" charset="-122"/>
              <a:ea typeface="微软雅黑" pitchFamily="34" charset="-122"/>
            </a:endParaRPr>
          </a:p>
        </p:txBody>
      </p:sp>
      <p:sp>
        <p:nvSpPr>
          <p:cNvPr id="12" name="TextBox 11"/>
          <p:cNvSpPr txBox="1"/>
          <p:nvPr/>
        </p:nvSpPr>
        <p:spPr>
          <a:xfrm>
            <a:off x="6465168" y="3212976"/>
            <a:ext cx="3168352" cy="1169551"/>
          </a:xfrm>
          <a:prstGeom prst="rect">
            <a:avLst/>
          </a:prstGeom>
          <a:noFill/>
        </p:spPr>
        <p:txBody>
          <a:bodyPr wrap="square" rtlCol="0">
            <a:spAutoFit/>
          </a:bodyPr>
          <a:lstStyle/>
          <a:p>
            <a:r>
              <a:rPr lang="en-US" altLang="zh-CN" sz="1400" dirty="0" smtClean="0">
                <a:latin typeface="微软雅黑" pitchFamily="34" charset="-122"/>
                <a:ea typeface="微软雅黑" pitchFamily="34" charset="-122"/>
              </a:rPr>
              <a:t>SWOT</a:t>
            </a:r>
            <a:r>
              <a:rPr lang="zh-CN" altLang="en-US" sz="1400" dirty="0" smtClean="0">
                <a:latin typeface="微软雅黑" pitchFamily="34" charset="-122"/>
                <a:ea typeface="微软雅黑" pitchFamily="34" charset="-122"/>
              </a:rPr>
              <a:t>分析</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800" dirty="0" smtClean="0"/>
              <a:t>是战略管理的一种最常用的分析方法。</a:t>
            </a:r>
            <a:r>
              <a:rPr lang="en-US" altLang="zh-CN" sz="800" dirty="0" smtClean="0"/>
              <a:t>SWOT</a:t>
            </a:r>
            <a:r>
              <a:rPr lang="zh-CN" altLang="en-US" sz="800" dirty="0" smtClean="0"/>
              <a:t>就是优势、劣势、机会、威胁</a:t>
            </a:r>
            <a:r>
              <a:rPr lang="en-US" altLang="zh-CN" sz="800" dirty="0" smtClean="0"/>
              <a:t>(Strengths</a:t>
            </a:r>
            <a:r>
              <a:rPr lang="zh-CN" altLang="en-US" sz="800" dirty="0" smtClean="0"/>
              <a:t>、</a:t>
            </a:r>
            <a:r>
              <a:rPr lang="en-US" altLang="zh-CN" sz="800" dirty="0" smtClean="0"/>
              <a:t>Weaknesses</a:t>
            </a:r>
            <a:r>
              <a:rPr lang="zh-CN" altLang="en-US" sz="800" dirty="0" smtClean="0"/>
              <a:t>、</a:t>
            </a:r>
            <a:r>
              <a:rPr lang="en-US" altLang="zh-CN" sz="800" dirty="0" smtClean="0"/>
              <a:t>Opportunities</a:t>
            </a:r>
            <a:r>
              <a:rPr lang="zh-CN" altLang="en-US" sz="800" dirty="0" smtClean="0"/>
              <a:t>和</a:t>
            </a:r>
            <a:r>
              <a:rPr lang="en-US" altLang="zh-CN" sz="800" dirty="0" smtClean="0"/>
              <a:t>Threats)</a:t>
            </a:r>
            <a:r>
              <a:rPr lang="zh-CN" altLang="en-US" sz="800" dirty="0" smtClean="0"/>
              <a:t>四个英语单词的字头，</a:t>
            </a:r>
            <a:br>
              <a:rPr lang="zh-CN" altLang="en-US" sz="800" dirty="0" smtClean="0"/>
            </a:br>
            <a:r>
              <a:rPr lang="zh-CN" altLang="en-US" sz="800" dirty="0" smtClean="0"/>
              <a:t>分析企业的内外部环境时，可以把它分为两项内容，也就是</a:t>
            </a:r>
            <a:r>
              <a:rPr lang="en-US" altLang="zh-CN" sz="800" dirty="0" smtClean="0"/>
              <a:t>SWOT</a:t>
            </a:r>
            <a:r>
              <a:rPr lang="zh-CN" altLang="en-US" sz="800" dirty="0" smtClean="0"/>
              <a:t>分析的前两个内容：一是企业有什么优势，二是企业有什么劣势。对企业外部环境我们也把它分成两项，也就是</a:t>
            </a:r>
            <a:r>
              <a:rPr lang="en-US" altLang="zh-CN" sz="800" dirty="0" smtClean="0"/>
              <a:t>SWOT</a:t>
            </a:r>
            <a:r>
              <a:rPr lang="zh-CN" altLang="en-US" sz="800" dirty="0" smtClean="0"/>
              <a:t>分析的后两个内容：一项是我们有什么机会，一项是外界对我们有什么威胁。</a:t>
            </a:r>
            <a:endParaRPr lang="zh-CN" altLang="en-US" sz="800" dirty="0">
              <a:latin typeface="微软雅黑" pitchFamily="34" charset="-122"/>
              <a:ea typeface="微软雅黑" pitchFamily="34" charset="-122"/>
            </a:endParaRPr>
          </a:p>
        </p:txBody>
      </p:sp>
      <p:pic>
        <p:nvPicPr>
          <p:cNvPr id="15367" name="Picture 7"/>
          <p:cNvPicPr>
            <a:picLocks noChangeAspect="1" noChangeArrowheads="1"/>
          </p:cNvPicPr>
          <p:nvPr/>
        </p:nvPicPr>
        <p:blipFill>
          <a:blip r:embed="rId6"/>
          <a:srcRect/>
          <a:stretch>
            <a:fillRect/>
          </a:stretch>
        </p:blipFill>
        <p:spPr bwMode="auto">
          <a:xfrm>
            <a:off x="632520" y="1988840"/>
            <a:ext cx="5591175" cy="3771900"/>
          </a:xfrm>
          <a:prstGeom prst="rect">
            <a:avLst/>
          </a:prstGeom>
          <a:noFill/>
          <a:ln w="9525">
            <a:noFill/>
            <a:miter lim="800000"/>
            <a:headEnd/>
            <a:tailEnd/>
          </a:ln>
        </p:spPr>
      </p:pic>
      <p:pic>
        <p:nvPicPr>
          <p:cNvPr id="15365" name="Picture 5"/>
          <p:cNvPicPr>
            <a:picLocks noChangeAspect="1" noChangeArrowheads="1"/>
          </p:cNvPicPr>
          <p:nvPr/>
        </p:nvPicPr>
        <p:blipFill>
          <a:blip r:embed="rId7"/>
          <a:srcRect/>
          <a:stretch>
            <a:fillRect/>
          </a:stretch>
        </p:blipFill>
        <p:spPr bwMode="auto">
          <a:xfrm>
            <a:off x="1136576" y="2305050"/>
            <a:ext cx="4676775" cy="45529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5363"/>
                                        </p:tgtEl>
                                        <p:attrNameLst>
                                          <p:attrName>style.visibility</p:attrName>
                                        </p:attrNameLst>
                                      </p:cBhvr>
                                      <p:to>
                                        <p:strVal val="visible"/>
                                      </p:to>
                                    </p:set>
                                    <p:animEffect transition="in" filter="diamond(in)">
                                      <p:cBhvr>
                                        <p:cTn id="15" dur="2000"/>
                                        <p:tgtEl>
                                          <p:spTgt spid="1536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364"/>
                                        </p:tgtEl>
                                        <p:attrNameLst>
                                          <p:attrName>style.visibility</p:attrName>
                                        </p:attrNameLst>
                                      </p:cBhvr>
                                      <p:to>
                                        <p:strVal val="visible"/>
                                      </p:to>
                                    </p:set>
                                    <p:anim calcmode="lin" valueType="num">
                                      <p:cBhvr additive="base">
                                        <p:cTn id="20" dur="500" fill="hold"/>
                                        <p:tgtEl>
                                          <p:spTgt spid="15364"/>
                                        </p:tgtEl>
                                        <p:attrNameLst>
                                          <p:attrName>ppt_x</p:attrName>
                                        </p:attrNameLst>
                                      </p:cBhvr>
                                      <p:tavLst>
                                        <p:tav tm="0">
                                          <p:val>
                                            <p:strVal val="#ppt_x"/>
                                          </p:val>
                                        </p:tav>
                                        <p:tav tm="100000">
                                          <p:val>
                                            <p:strVal val="#ppt_x"/>
                                          </p:val>
                                        </p:tav>
                                      </p:tavLst>
                                    </p:anim>
                                    <p:anim calcmode="lin" valueType="num">
                                      <p:cBhvr additive="base">
                                        <p:cTn id="21" dur="500" fill="hold"/>
                                        <p:tgtEl>
                                          <p:spTgt spid="1536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5367"/>
                                        </p:tgtEl>
                                        <p:attrNameLst>
                                          <p:attrName>style.visibility</p:attrName>
                                        </p:attrNameLst>
                                      </p:cBhvr>
                                      <p:to>
                                        <p:strVal val="visible"/>
                                      </p:to>
                                    </p:set>
                                    <p:animEffect transition="in" filter="checkerboard(across)">
                                      <p:cBhvr>
                                        <p:cTn id="30" dur="500"/>
                                        <p:tgtEl>
                                          <p:spTgt spid="15367"/>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5365"/>
                                        </p:tgtEl>
                                        <p:attrNameLst>
                                          <p:attrName>style.visibility</p:attrName>
                                        </p:attrNameLst>
                                      </p:cBhvr>
                                      <p:to>
                                        <p:strVal val="visible"/>
                                      </p:to>
                                    </p:set>
                                    <p:animEffect transition="in" filter="checkerboard(across)">
                                      <p:cBhvr>
                                        <p:cTn id="35" dur="500"/>
                                        <p:tgtEl>
                                          <p:spTgt spid="15365"/>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heckerboard(across)">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162425"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7408"/>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8125"/>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25</a:t>
            </a:fld>
            <a:endParaRPr lang="en-US" altLang="zh-CN" sz="1000" b="0" dirty="0">
              <a:solidFill>
                <a:srgbClr val="000000"/>
              </a:solidFill>
              <a:ea typeface="宋体" charset="-122"/>
            </a:endParaRPr>
          </a:p>
        </p:txBody>
      </p:sp>
      <p:sp>
        <p:nvSpPr>
          <p:cNvPr id="12" name="TextBox 11"/>
          <p:cNvSpPr txBox="1"/>
          <p:nvPr/>
        </p:nvSpPr>
        <p:spPr>
          <a:xfrm>
            <a:off x="4592960" y="3956070"/>
            <a:ext cx="4968553" cy="2862322"/>
          </a:xfrm>
          <a:prstGeom prst="rect">
            <a:avLst/>
          </a:prstGeom>
          <a:noFill/>
        </p:spPr>
        <p:txBody>
          <a:bodyPr wrap="square">
            <a:spAutoFit/>
          </a:bodyPr>
          <a:lstStyle/>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一</a:t>
            </a:r>
            <a:r>
              <a:rPr lang="zh-CN" altLang="en-US" sz="2000" dirty="0" smtClean="0">
                <a:solidFill>
                  <a:schemeClr val="accent6">
                    <a:lumMod val="60000"/>
                    <a:lumOff val="40000"/>
                  </a:schemeClr>
                </a:solidFill>
                <a:latin typeface="微软雅黑" pitchFamily="34" charset="-122"/>
                <a:ea typeface="微软雅黑" pitchFamily="34" charset="-122"/>
              </a:rPr>
              <a:t>、什么是商业智能</a:t>
            </a:r>
            <a:r>
              <a:rPr lang="en-US" altLang="zh-CN" sz="2000" dirty="0" smtClean="0">
                <a:solidFill>
                  <a:schemeClr val="accent6">
                    <a:lumMod val="60000"/>
                    <a:lumOff val="40000"/>
                  </a:schemeClr>
                </a:solidFill>
                <a:latin typeface="微软雅黑" pitchFamily="34" charset="-122"/>
                <a:ea typeface="微软雅黑" pitchFamily="34" charset="-122"/>
              </a:rPr>
              <a:t>(BI)</a:t>
            </a:r>
            <a:r>
              <a:rPr lang="zh-CN" altLang="en-US" sz="2000" dirty="0" smtClean="0">
                <a:solidFill>
                  <a:schemeClr val="accent6">
                    <a:lumMod val="60000"/>
                    <a:lumOff val="40000"/>
                  </a:schemeClr>
                </a:solidFill>
                <a:latin typeface="微软雅黑" pitchFamily="34" charset="-122"/>
                <a:ea typeface="微软雅黑" pitchFamily="34" charset="-122"/>
              </a:rPr>
              <a:t>？</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二</a:t>
            </a:r>
            <a:r>
              <a:rPr lang="zh-CN" altLang="en-US" sz="2000" dirty="0" smtClean="0">
                <a:solidFill>
                  <a:schemeClr val="accent6">
                    <a:lumMod val="60000"/>
                    <a:lumOff val="40000"/>
                  </a:schemeClr>
                </a:solidFill>
                <a:latin typeface="微软雅黑" pitchFamily="34" charset="-122"/>
                <a:ea typeface="微软雅黑" pitchFamily="34" charset="-122"/>
              </a:rPr>
              <a:t>、商业智能做了什么？</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三</a:t>
            </a:r>
            <a:r>
              <a:rPr lang="zh-CN" altLang="en-US" sz="2000" dirty="0" smtClean="0">
                <a:solidFill>
                  <a:schemeClr val="accent6">
                    <a:lumMod val="60000"/>
                    <a:lumOff val="40000"/>
                  </a:schemeClr>
                </a:solidFill>
                <a:latin typeface="微软雅黑" pitchFamily="34" charset="-122"/>
                <a:ea typeface="微软雅黑" pitchFamily="34" charset="-122"/>
              </a:rPr>
              <a:t>、商业智能如何实现？</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四</a:t>
            </a:r>
            <a:r>
              <a:rPr lang="zh-CN" altLang="en-US" sz="2000" dirty="0" smtClean="0">
                <a:solidFill>
                  <a:schemeClr val="accent6">
                    <a:lumMod val="60000"/>
                    <a:lumOff val="40000"/>
                  </a:schemeClr>
                </a:solidFill>
                <a:latin typeface="微软雅黑" pitchFamily="34" charset="-122"/>
                <a:ea typeface="微软雅黑" pitchFamily="34" charset="-122"/>
              </a:rPr>
              <a:t>、其他公司商业智能是什么现状？</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rgbClr val="FF0000"/>
                </a:solidFill>
                <a:latin typeface="微软雅黑" pitchFamily="34" charset="-122"/>
                <a:ea typeface="微软雅黑" pitchFamily="34" charset="-122"/>
              </a:rPr>
              <a:t>五</a:t>
            </a:r>
            <a:r>
              <a:rPr lang="zh-CN" altLang="en-US" sz="2000" dirty="0" smtClean="0">
                <a:solidFill>
                  <a:srgbClr val="FF0000"/>
                </a:solidFill>
                <a:latin typeface="微软雅黑" pitchFamily="34" charset="-122"/>
                <a:ea typeface="微软雅黑" pitchFamily="34" charset="-122"/>
              </a:rPr>
              <a:t>、卡当</a:t>
            </a:r>
            <a:r>
              <a:rPr lang="zh-CN" altLang="en-US" sz="2000" dirty="0" smtClean="0">
                <a:solidFill>
                  <a:srgbClr val="FF0000"/>
                </a:solidFill>
                <a:latin typeface="微软雅黑" pitchFamily="34" charset="-122"/>
                <a:ea typeface="微软雅黑" pitchFamily="34" charset="-122"/>
              </a:rPr>
              <a:t>目前商业</a:t>
            </a:r>
            <a:r>
              <a:rPr lang="zh-CN" altLang="en-US" sz="2000" dirty="0" smtClean="0">
                <a:solidFill>
                  <a:srgbClr val="FF0000"/>
                </a:solidFill>
                <a:latin typeface="微软雅黑" pitchFamily="34" charset="-122"/>
                <a:ea typeface="微软雅黑" pitchFamily="34" charset="-122"/>
              </a:rPr>
              <a:t>智能的步伐</a:t>
            </a:r>
            <a:r>
              <a:rPr lang="en-US" altLang="zh-CN" sz="2000" dirty="0" smtClean="0">
                <a:solidFill>
                  <a:srgbClr val="FF0000"/>
                </a:solidFill>
                <a:latin typeface="微软雅黑" pitchFamily="34" charset="-122"/>
                <a:ea typeface="微软雅黑" pitchFamily="34" charset="-122"/>
              </a:rPr>
              <a:t>~</a:t>
            </a:r>
          </a:p>
          <a:p>
            <a:pPr>
              <a:lnSpc>
                <a:spcPct val="150000"/>
              </a:lnSpc>
              <a:defRPr/>
            </a:pPr>
            <a:r>
              <a:rPr lang="zh-CN" altLang="en-US" sz="2000" dirty="0" smtClean="0">
                <a:solidFill>
                  <a:schemeClr val="accent6">
                    <a:lumMod val="60000"/>
                    <a:lumOff val="40000"/>
                  </a:schemeClr>
                </a:solidFill>
                <a:latin typeface="微软雅黑" pitchFamily="34" charset="-122"/>
                <a:ea typeface="微软雅黑" pitchFamily="34" charset="-122"/>
              </a:rPr>
              <a:t>六、卡当商业智能的未来</a:t>
            </a:r>
            <a:r>
              <a:rPr lang="en-US" altLang="zh-CN" sz="2000" dirty="0" smtClean="0">
                <a:solidFill>
                  <a:schemeClr val="accent6">
                    <a:lumMod val="60000"/>
                    <a:lumOff val="40000"/>
                  </a:schemeClr>
                </a:solidFill>
                <a:latin typeface="微软雅黑" pitchFamily="34" charset="-122"/>
                <a:ea typeface="微软雅黑" pitchFamily="34" charset="-122"/>
              </a:rPr>
              <a:t>~</a:t>
            </a:r>
            <a:endParaRPr lang="zh-CN" altLang="en-US" sz="2000" dirty="0">
              <a:solidFill>
                <a:schemeClr val="accent6">
                  <a:lumMod val="60000"/>
                  <a:lumOff val="40000"/>
                </a:schemeClr>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项目规划</a:t>
            </a:r>
            <a:endParaRPr lang="zh-CN" altLang="en-US" dirty="0"/>
          </a:p>
        </p:txBody>
      </p:sp>
      <p:sp>
        <p:nvSpPr>
          <p:cNvPr id="3" name="内容占位符 2"/>
          <p:cNvSpPr>
            <a:spLocks noGrp="1"/>
          </p:cNvSpPr>
          <p:nvPr>
            <p:ph sz="half" idx="1"/>
          </p:nvPr>
        </p:nvSpPr>
        <p:spPr/>
        <p:txBody>
          <a:bodyPr/>
          <a:lstStyle/>
          <a:p>
            <a:r>
              <a:rPr lang="zh-CN" altLang="en-US" dirty="0" smtClean="0"/>
              <a:t>我们的目标</a:t>
            </a:r>
            <a:endParaRPr lang="en-US" altLang="zh-CN" dirty="0" smtClean="0"/>
          </a:p>
          <a:p>
            <a:pPr>
              <a:buFont typeface="Wingdings" pitchFamily="2" charset="2"/>
              <a:buChar char="Ø"/>
            </a:pPr>
            <a:r>
              <a:rPr lang="zh-CN" altLang="en-US" sz="1600" dirty="0" smtClean="0"/>
              <a:t>构建一个集营销</a:t>
            </a:r>
            <a:r>
              <a:rPr lang="zh-CN" altLang="en-US" sz="1600" dirty="0" smtClean="0"/>
              <a:t>、财务</a:t>
            </a:r>
            <a:r>
              <a:rPr lang="zh-CN" altLang="en-US" sz="1600" dirty="0" smtClean="0"/>
              <a:t>、物流、仓储、采购等为一体的企业级数据仓库</a:t>
            </a:r>
            <a:endParaRPr lang="en-US" altLang="zh-CN" sz="1600" dirty="0" smtClean="0"/>
          </a:p>
          <a:p>
            <a:pPr>
              <a:buFont typeface="Wingdings" pitchFamily="2" charset="2"/>
              <a:buChar char="Ø"/>
            </a:pPr>
            <a:r>
              <a:rPr lang="zh-CN" altLang="en-US" sz="1600" dirty="0" smtClean="0"/>
              <a:t>实现统一的数据安全策略</a:t>
            </a:r>
            <a:endParaRPr lang="en-US" altLang="zh-CN" sz="1600" dirty="0" smtClean="0"/>
          </a:p>
          <a:p>
            <a:pPr>
              <a:buFont typeface="Wingdings" pitchFamily="2" charset="2"/>
              <a:buChar char="Ø"/>
            </a:pPr>
            <a:r>
              <a:rPr lang="zh-CN" altLang="en-US" sz="1600" dirty="0" smtClean="0"/>
              <a:t>实现统一数据平台上的企业运营管理机制</a:t>
            </a:r>
            <a:endParaRPr lang="en-US" altLang="zh-CN" sz="1600" dirty="0" smtClean="0"/>
          </a:p>
          <a:p>
            <a:pPr>
              <a:buFont typeface="Wingdings" pitchFamily="2" charset="2"/>
              <a:buChar char="Ø"/>
            </a:pPr>
            <a:r>
              <a:rPr lang="zh-CN" altLang="en-US" sz="1600" dirty="0" smtClean="0"/>
              <a:t>基于统一数据平台运营管理，完成一套适合于企业数据应用的管理方案</a:t>
            </a:r>
            <a:endParaRPr lang="en-US" altLang="zh-CN" sz="1600" dirty="0" smtClean="0"/>
          </a:p>
          <a:p>
            <a:pPr>
              <a:buFont typeface="Wingdings" pitchFamily="2" charset="2"/>
              <a:buChar char="Ø"/>
            </a:pPr>
            <a:r>
              <a:rPr lang="zh-CN" altLang="en-US" sz="1600" dirty="0" smtClean="0"/>
              <a:t>实现多种客户端的数据分析形式</a:t>
            </a:r>
            <a:endParaRPr lang="en-US" altLang="zh-CN" sz="1600" dirty="0" smtClean="0"/>
          </a:p>
          <a:p>
            <a:pPr>
              <a:buFont typeface="Wingdings" pitchFamily="2" charset="2"/>
              <a:buChar char="Ø"/>
            </a:pPr>
            <a:r>
              <a:rPr lang="zh-CN" altLang="en-US" sz="1600" dirty="0" smtClean="0"/>
              <a:t>实现实时数据</a:t>
            </a:r>
            <a:r>
              <a:rPr lang="zh-CN" altLang="en-US" sz="1600" dirty="0" smtClean="0"/>
              <a:t>查询及分析要求的数据拆分与汇总</a:t>
            </a:r>
            <a:endParaRPr lang="en-US" altLang="zh-CN" sz="1600" dirty="0" smtClean="0"/>
          </a:p>
          <a:p>
            <a:pPr>
              <a:buFont typeface="Wingdings" pitchFamily="2" charset="2"/>
              <a:buChar char="Ø"/>
            </a:pPr>
            <a:r>
              <a:rPr lang="zh-CN" altLang="en-US" sz="1600" dirty="0" smtClean="0"/>
              <a:t>实现深层次的数据挖掘与探索</a:t>
            </a:r>
            <a:endParaRPr lang="en-US" altLang="zh-CN" sz="1600" dirty="0" smtClean="0"/>
          </a:p>
          <a:p>
            <a:pPr>
              <a:buFont typeface="Wingdings" pitchFamily="2" charset="2"/>
              <a:buChar char="Ø"/>
            </a:pPr>
            <a:endParaRPr lang="zh-CN" altLang="en-US" sz="1600" dirty="0"/>
          </a:p>
        </p:txBody>
      </p:sp>
      <p:sp>
        <p:nvSpPr>
          <p:cNvPr id="4" name="内容占位符 3"/>
          <p:cNvSpPr>
            <a:spLocks noGrp="1"/>
          </p:cNvSpPr>
          <p:nvPr>
            <p:ph sz="half" idx="2"/>
          </p:nvPr>
        </p:nvSpPr>
        <p:spPr/>
        <p:txBody>
          <a:bodyPr>
            <a:normAutofit lnSpcReduction="10000"/>
          </a:bodyPr>
          <a:lstStyle/>
          <a:p>
            <a:r>
              <a:rPr lang="zh-CN" altLang="en-US" dirty="0" smtClean="0"/>
              <a:t>我们当前的任务</a:t>
            </a:r>
            <a:endParaRPr lang="en-US" altLang="zh-CN" dirty="0" smtClean="0"/>
          </a:p>
          <a:p>
            <a:pPr>
              <a:buFont typeface="Wingdings" pitchFamily="2" charset="2"/>
              <a:buChar char="Ø"/>
            </a:pPr>
            <a:r>
              <a:rPr lang="zh-CN" altLang="en-US" sz="1600" dirty="0" smtClean="0"/>
              <a:t>构建一个以营销分析分析为主的可扩展性的数据仓库</a:t>
            </a:r>
            <a:endParaRPr lang="en-US" altLang="zh-CN" sz="1600" dirty="0" smtClean="0"/>
          </a:p>
          <a:p>
            <a:pPr>
              <a:buFont typeface="Wingdings" pitchFamily="2" charset="2"/>
              <a:buChar char="Ø"/>
            </a:pPr>
            <a:r>
              <a:rPr lang="zh-CN" altLang="en-US" sz="1600" dirty="0" smtClean="0"/>
              <a:t>以满足现有商品分析报表为目的的多维数据查询的数据立方的构建</a:t>
            </a:r>
            <a:endParaRPr lang="en-US" altLang="zh-CN" sz="1600" dirty="0" smtClean="0"/>
          </a:p>
          <a:p>
            <a:pPr>
              <a:buFont typeface="Wingdings" pitchFamily="2" charset="2"/>
              <a:buChar char="Ø"/>
            </a:pPr>
            <a:r>
              <a:rPr lang="zh-CN" altLang="en-US" sz="1600" dirty="0" smtClean="0"/>
              <a:t>探索出一条</a:t>
            </a:r>
            <a:r>
              <a:rPr lang="zh-CN" altLang="en-US" sz="1600" dirty="0" smtClean="0"/>
              <a:t>适合于卡当的数据仓库解决方案的技术和部署方案</a:t>
            </a:r>
            <a:endParaRPr lang="en-US" altLang="zh-CN" sz="1600" dirty="0" smtClean="0"/>
          </a:p>
          <a:p>
            <a:pPr>
              <a:buFont typeface="Wingdings" pitchFamily="2" charset="2"/>
              <a:buChar char="Ø"/>
            </a:pPr>
            <a:r>
              <a:rPr lang="zh-CN" altLang="en-US" sz="1600" dirty="0" smtClean="0"/>
              <a:t>逐步将财务、采购、仓储的数据容纳入数据仓库存储体系中</a:t>
            </a:r>
            <a:endParaRPr lang="en-US" altLang="zh-CN" sz="1600" dirty="0" smtClean="0"/>
          </a:p>
          <a:p>
            <a:pPr>
              <a:buFont typeface="Wingdings" pitchFamily="2" charset="2"/>
              <a:buChar char="Ø"/>
            </a:pPr>
            <a:r>
              <a:rPr lang="zh-CN" altLang="en-US" sz="1600" dirty="0" smtClean="0"/>
              <a:t>逐步将多维数据分析扩展到财务、采购等业务部门</a:t>
            </a:r>
            <a:endParaRPr lang="en-US" altLang="zh-CN" sz="1600" dirty="0" smtClean="0"/>
          </a:p>
          <a:p>
            <a:pPr>
              <a:buFont typeface="Wingdings" pitchFamily="2" charset="2"/>
              <a:buChar char="Ø"/>
            </a:pPr>
            <a:r>
              <a:rPr lang="zh-CN" altLang="en-US" sz="1600" dirty="0" smtClean="0"/>
              <a:t>逐步建立跨职能部门的企业综合管理数据分析的平台</a:t>
            </a:r>
            <a:endParaRPr lang="en-US" altLang="zh-CN" sz="1600" dirty="0" smtClean="0"/>
          </a:p>
          <a:p>
            <a:pPr>
              <a:buFont typeface="Wingdings" pitchFamily="2" charset="2"/>
              <a:buChar char="Ø"/>
            </a:pPr>
            <a:r>
              <a:rPr lang="zh-CN" altLang="en-US" sz="1600" dirty="0" smtClean="0"/>
              <a:t>逐步实现更多的分析方法和功能</a:t>
            </a:r>
            <a:r>
              <a:rPr lang="en-US" altLang="zh-CN" sz="1600" dirty="0" smtClean="0"/>
              <a:t>……</a:t>
            </a:r>
            <a:endParaRPr lang="zh-CN" alt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项目</a:t>
            </a:r>
            <a:r>
              <a:rPr lang="zh-CN" altLang="en-US" dirty="0" smtClean="0"/>
              <a:t>规划（长期）</a:t>
            </a:r>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556792"/>
            <a:ext cx="7212414" cy="4680520"/>
          </a:xfrm>
          <a:prstGeom prst="rect">
            <a:avLst/>
          </a:prstGeom>
          <a:noFill/>
          <a:ln w="9525">
            <a:noFill/>
            <a:miter lim="800000"/>
            <a:headEnd/>
            <a:tailEnd/>
          </a:ln>
        </p:spPr>
      </p:pic>
      <p:sp>
        <p:nvSpPr>
          <p:cNvPr id="10" name="TextBox 9"/>
          <p:cNvSpPr txBox="1"/>
          <p:nvPr/>
        </p:nvSpPr>
        <p:spPr>
          <a:xfrm>
            <a:off x="7329264" y="1412776"/>
            <a:ext cx="2576736" cy="4616648"/>
          </a:xfrm>
          <a:prstGeom prst="rect">
            <a:avLst/>
          </a:prstGeom>
          <a:noFill/>
        </p:spPr>
        <p:txBody>
          <a:bodyPr wrap="square" rtlCol="0">
            <a:spAutoFit/>
          </a:bodyPr>
          <a:lstStyle/>
          <a:p>
            <a:pPr>
              <a:buFont typeface="Wingdings" pitchFamily="2" charset="2"/>
              <a:buChar char="ü"/>
            </a:pPr>
            <a:r>
              <a:rPr lang="zh-CN" altLang="en-US" sz="1400" dirty="0" smtClean="0">
                <a:latin typeface="微软雅黑" pitchFamily="34" charset="-122"/>
                <a:ea typeface="微软雅黑" pitchFamily="34" charset="-122"/>
              </a:rPr>
              <a:t>建立统一的，包含企业所有内部数据和相关外部数据的数据仓库</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完善和稳定的</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过程</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严格的数据质量控制和数据安全机制</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行之有效的技术和业务元数据管理策略</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面向部门分析应用的数据集市和多维分析数据库</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通用的数据访问和分发接口</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统一的信息系统门户管理</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多角度全方位的数据应用策略</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项目</a:t>
            </a:r>
            <a:r>
              <a:rPr lang="zh-CN" altLang="en-US" dirty="0" smtClean="0"/>
              <a:t>规划（当前）</a:t>
            </a:r>
            <a:endParaRPr lang="zh-CN" altLang="en-US" dirty="0"/>
          </a:p>
        </p:txBody>
      </p:sp>
      <p:sp>
        <p:nvSpPr>
          <p:cNvPr id="10" name="TextBox 9"/>
          <p:cNvSpPr txBox="1"/>
          <p:nvPr/>
        </p:nvSpPr>
        <p:spPr>
          <a:xfrm>
            <a:off x="6609184" y="1412776"/>
            <a:ext cx="3152800" cy="4185761"/>
          </a:xfrm>
          <a:prstGeom prst="rect">
            <a:avLst/>
          </a:prstGeom>
          <a:noFill/>
        </p:spPr>
        <p:txBody>
          <a:bodyPr wrap="square" rtlCol="0">
            <a:spAutoFit/>
          </a:bodyPr>
          <a:lstStyle/>
          <a:p>
            <a:pPr>
              <a:buFont typeface="Wingdings" pitchFamily="2" charset="2"/>
              <a:buChar char="ü"/>
            </a:pPr>
            <a:r>
              <a:rPr lang="zh-CN" altLang="en-US" sz="1400" dirty="0" smtClean="0">
                <a:latin typeface="微软雅黑" pitchFamily="34" charset="-122"/>
                <a:ea typeface="微软雅黑" pitchFamily="34" charset="-122"/>
              </a:rPr>
              <a:t>构建一个面向营销订单分析并具备可扩展性的数据仓库体系</a:t>
            </a:r>
            <a:endParaRPr lang="en-US" altLang="zh-CN" sz="1400"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完成商品、客户、时间和订单数据向数据仓库的迁移工作</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完成面向商品销售分析的多维数据库</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支持销售数据的在线分析处理</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latin typeface="微软雅黑" pitchFamily="34" charset="-122"/>
                <a:ea typeface="微软雅黑" pitchFamily="34" charset="-122"/>
              </a:rPr>
              <a:t>使用</a:t>
            </a:r>
            <a:r>
              <a:rPr lang="en-US" altLang="zh-CN" sz="1400" dirty="0" smtClean="0">
                <a:latin typeface="微软雅黑" pitchFamily="34" charset="-122"/>
                <a:ea typeface="微软雅黑" pitchFamily="34" charset="-122"/>
              </a:rPr>
              <a:t>Excel</a:t>
            </a:r>
            <a:r>
              <a:rPr lang="zh-CN" altLang="en-US" sz="1400" dirty="0" smtClean="0">
                <a:latin typeface="微软雅黑" pitchFamily="34" charset="-122"/>
                <a:ea typeface="微软雅黑" pitchFamily="34" charset="-122"/>
              </a:rPr>
              <a:t>可以进行数据分析、报表实现和简单的数据挖掘功能</a:t>
            </a:r>
            <a:endParaRPr lang="en-US" altLang="zh-CN" sz="1400" dirty="0" smtClean="0">
              <a:latin typeface="微软雅黑" pitchFamily="34" charset="-122"/>
              <a:ea typeface="微软雅黑" pitchFamily="34" charset="-122"/>
            </a:endParaRPr>
          </a:p>
          <a:p>
            <a:pPr>
              <a:buFont typeface="Wingdings" pitchFamily="2" charset="2"/>
              <a:buChar char="ü"/>
            </a:pPr>
            <a:endParaRPr lang="en-US" altLang="zh-CN" sz="1400" dirty="0" smtClean="0">
              <a:latin typeface="微软雅黑" pitchFamily="34" charset="-122"/>
              <a:ea typeface="微软雅黑" pitchFamily="34" charset="-122"/>
            </a:endParaRPr>
          </a:p>
          <a:p>
            <a:pPr>
              <a:buFont typeface="Wingdings" pitchFamily="2" charset="2"/>
              <a:buChar char="ü"/>
            </a:pPr>
            <a:r>
              <a:rPr lang="zh-CN" altLang="en-US" sz="1400" dirty="0" smtClean="0">
                <a:solidFill>
                  <a:schemeClr val="accent2">
                    <a:lumMod val="60000"/>
                    <a:lumOff val="40000"/>
                  </a:schemeClr>
                </a:solidFill>
                <a:latin typeface="微软雅黑" pitchFamily="34" charset="-122"/>
                <a:ea typeface="微软雅黑" pitchFamily="34" charset="-122"/>
              </a:rPr>
              <a:t>统一的</a:t>
            </a:r>
            <a:r>
              <a:rPr lang="zh-CN" altLang="en-US" sz="1400" dirty="0" smtClean="0">
                <a:solidFill>
                  <a:schemeClr val="accent2">
                    <a:lumMod val="60000"/>
                    <a:lumOff val="40000"/>
                  </a:schemeClr>
                </a:solidFill>
                <a:latin typeface="微软雅黑" pitchFamily="34" charset="-122"/>
                <a:ea typeface="微软雅黑" pitchFamily="34" charset="-122"/>
              </a:rPr>
              <a:t>技术元数据</a:t>
            </a:r>
            <a:r>
              <a:rPr lang="zh-CN" altLang="en-US" sz="1400" dirty="0" smtClean="0">
                <a:solidFill>
                  <a:schemeClr val="accent2">
                    <a:lumMod val="60000"/>
                    <a:lumOff val="40000"/>
                  </a:schemeClr>
                </a:solidFill>
                <a:latin typeface="微软雅黑" pitchFamily="34" charset="-122"/>
                <a:ea typeface="微软雅黑" pitchFamily="34" charset="-122"/>
              </a:rPr>
              <a:t>管理</a:t>
            </a:r>
            <a:endParaRPr lang="en-US" altLang="zh-CN" sz="1400" dirty="0" smtClean="0">
              <a:solidFill>
                <a:schemeClr val="accent2">
                  <a:lumMod val="60000"/>
                  <a:lumOff val="40000"/>
                </a:schemeClr>
              </a:solidFill>
              <a:latin typeface="微软雅黑" pitchFamily="34" charset="-122"/>
              <a:ea typeface="微软雅黑" pitchFamily="34" charset="-122"/>
            </a:endParaRPr>
          </a:p>
          <a:p>
            <a:pPr>
              <a:buFont typeface="Wingdings" pitchFamily="2" charset="2"/>
              <a:buChar char="ü"/>
            </a:pPr>
            <a:r>
              <a:rPr lang="zh-CN" altLang="en-US" sz="1400" dirty="0" smtClean="0">
                <a:solidFill>
                  <a:schemeClr val="accent2">
                    <a:lumMod val="60000"/>
                    <a:lumOff val="40000"/>
                  </a:schemeClr>
                </a:solidFill>
                <a:latin typeface="微软雅黑" pitchFamily="34" charset="-122"/>
                <a:ea typeface="微软雅黑" pitchFamily="34" charset="-122"/>
              </a:rPr>
              <a:t>统一的业务元数据管理</a:t>
            </a:r>
            <a:endParaRPr lang="en-US" altLang="zh-CN" sz="1400" dirty="0" smtClean="0">
              <a:solidFill>
                <a:schemeClr val="accent2">
                  <a:lumMod val="60000"/>
                  <a:lumOff val="40000"/>
                </a:schemeClr>
              </a:solidFill>
              <a:latin typeface="微软雅黑" pitchFamily="34" charset="-122"/>
              <a:ea typeface="微软雅黑" pitchFamily="34" charset="-122"/>
            </a:endParaRPr>
          </a:p>
          <a:p>
            <a:pPr>
              <a:buFont typeface="Wingdings" pitchFamily="2" charset="2"/>
              <a:buChar char="ü"/>
            </a:pPr>
            <a:r>
              <a:rPr lang="zh-CN" altLang="en-US" sz="1400" dirty="0" smtClean="0">
                <a:solidFill>
                  <a:schemeClr val="accent2">
                    <a:lumMod val="60000"/>
                    <a:lumOff val="40000"/>
                  </a:schemeClr>
                </a:solidFill>
                <a:latin typeface="微软雅黑" pitchFamily="34" charset="-122"/>
                <a:ea typeface="微软雅黑" pitchFamily="34" charset="-122"/>
              </a:rPr>
              <a:t>面向更多</a:t>
            </a:r>
            <a:r>
              <a:rPr lang="zh-CN" altLang="en-US" sz="1400" dirty="0" smtClean="0">
                <a:solidFill>
                  <a:schemeClr val="accent2">
                    <a:lumMod val="60000"/>
                    <a:lumOff val="40000"/>
                  </a:schemeClr>
                </a:solidFill>
                <a:latin typeface="微软雅黑" pitchFamily="34" charset="-122"/>
                <a:ea typeface="微软雅黑" pitchFamily="34" charset="-122"/>
              </a:rPr>
              <a:t>领域的多维数据库和联机分析实现</a:t>
            </a:r>
            <a:endParaRPr lang="en-US" altLang="zh-CN" sz="1400" dirty="0" smtClean="0">
              <a:solidFill>
                <a:schemeClr val="accent2">
                  <a:lumMod val="60000"/>
                  <a:lumOff val="40000"/>
                </a:schemeClr>
              </a:solidFill>
              <a:latin typeface="微软雅黑" pitchFamily="34" charset="-122"/>
              <a:ea typeface="微软雅黑" pitchFamily="34" charset="-122"/>
            </a:endParaRPr>
          </a:p>
          <a:p>
            <a:pPr>
              <a:buFont typeface="Wingdings" pitchFamily="2" charset="2"/>
              <a:buChar char="ü"/>
            </a:pPr>
            <a:r>
              <a:rPr lang="en-US" altLang="zh-CN" sz="1400" dirty="0" smtClean="0">
                <a:solidFill>
                  <a:schemeClr val="accent2">
                    <a:lumMod val="60000"/>
                    <a:lumOff val="40000"/>
                  </a:schemeClr>
                </a:solidFill>
                <a:latin typeface="微软雅黑" pitchFamily="34" charset="-122"/>
                <a:ea typeface="微软雅黑" pitchFamily="34" charset="-122"/>
              </a:rPr>
              <a:t>……</a:t>
            </a:r>
          </a:p>
        </p:txBody>
      </p:sp>
      <p:pic>
        <p:nvPicPr>
          <p:cNvPr id="2051" name="Picture 3"/>
          <p:cNvPicPr>
            <a:picLocks noChangeAspect="1" noChangeArrowheads="1"/>
          </p:cNvPicPr>
          <p:nvPr/>
        </p:nvPicPr>
        <p:blipFill>
          <a:blip r:embed="rId2"/>
          <a:srcRect/>
          <a:stretch>
            <a:fillRect/>
          </a:stretch>
        </p:blipFill>
        <p:spPr bwMode="auto">
          <a:xfrm>
            <a:off x="200472" y="1628800"/>
            <a:ext cx="6174224"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5241032" y="2060848"/>
            <a:ext cx="3629025" cy="2771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可用的商业智能功能</a:t>
            </a:r>
            <a:endParaRPr lang="zh-CN" altLang="en-US" dirty="0"/>
          </a:p>
        </p:txBody>
      </p:sp>
      <p:pic>
        <p:nvPicPr>
          <p:cNvPr id="3074" name="Picture 2"/>
          <p:cNvPicPr>
            <a:picLocks noChangeAspect="1" noChangeArrowheads="1"/>
          </p:cNvPicPr>
          <p:nvPr/>
        </p:nvPicPr>
        <p:blipFill>
          <a:blip r:embed="rId3"/>
          <a:srcRect/>
          <a:stretch>
            <a:fillRect/>
          </a:stretch>
        </p:blipFill>
        <p:spPr bwMode="auto">
          <a:xfrm>
            <a:off x="2072680" y="3789040"/>
            <a:ext cx="1510614" cy="1728192"/>
          </a:xfrm>
          <a:prstGeom prst="rect">
            <a:avLst/>
          </a:prstGeom>
          <a:noFill/>
          <a:ln w="9525">
            <a:noFill/>
            <a:miter lim="800000"/>
            <a:headEnd/>
            <a:tailEnd/>
          </a:ln>
        </p:spPr>
      </p:pic>
      <p:sp>
        <p:nvSpPr>
          <p:cNvPr id="6" name="椭圆形标注 5"/>
          <p:cNvSpPr/>
          <p:nvPr/>
        </p:nvSpPr>
        <p:spPr>
          <a:xfrm>
            <a:off x="3584848" y="4509120"/>
            <a:ext cx="792088" cy="504056"/>
          </a:xfrm>
          <a:prstGeom prst="wedgeEllipseCallout">
            <a:avLst>
              <a:gd name="adj1" fmla="val -126878"/>
              <a:gd name="adj2" fmla="val 11312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商品名称</a:t>
            </a:r>
            <a:endParaRPr lang="zh-CN" altLang="en-US" sz="1400" dirty="0">
              <a:solidFill>
                <a:srgbClr val="7030A0"/>
              </a:solidFill>
              <a:latin typeface="微软雅黑" pitchFamily="34" charset="-122"/>
              <a:ea typeface="微软雅黑" pitchFamily="34" charset="-122"/>
            </a:endParaRPr>
          </a:p>
        </p:txBody>
      </p:sp>
      <p:sp>
        <p:nvSpPr>
          <p:cNvPr id="8" name="椭圆形标注 7"/>
          <p:cNvSpPr/>
          <p:nvPr/>
        </p:nvSpPr>
        <p:spPr>
          <a:xfrm>
            <a:off x="1208584" y="3501008"/>
            <a:ext cx="864096" cy="504056"/>
          </a:xfrm>
          <a:prstGeom prst="wedgeEllipseCallout">
            <a:avLst>
              <a:gd name="adj1" fmla="val 87978"/>
              <a:gd name="adj2" fmla="val 161641"/>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商品类型</a:t>
            </a:r>
            <a:endParaRPr lang="zh-CN" altLang="en-US" sz="1400" dirty="0">
              <a:solidFill>
                <a:srgbClr val="7030A0"/>
              </a:solidFill>
              <a:latin typeface="微软雅黑" pitchFamily="34" charset="-122"/>
              <a:ea typeface="微软雅黑" pitchFamily="34" charset="-122"/>
            </a:endParaRPr>
          </a:p>
        </p:txBody>
      </p:sp>
      <p:cxnSp>
        <p:nvCxnSpPr>
          <p:cNvPr id="11" name="直接连接符 10"/>
          <p:cNvCxnSpPr/>
          <p:nvPr/>
        </p:nvCxnSpPr>
        <p:spPr>
          <a:xfrm>
            <a:off x="704528" y="4365104"/>
            <a:ext cx="4104456" cy="1588"/>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12" name="直接连接符 11"/>
          <p:cNvCxnSpPr/>
          <p:nvPr/>
        </p:nvCxnSpPr>
        <p:spPr>
          <a:xfrm>
            <a:off x="704528" y="5515644"/>
            <a:ext cx="4104456" cy="1588"/>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13" name="直接连接符 12"/>
          <p:cNvCxnSpPr/>
          <p:nvPr/>
        </p:nvCxnSpPr>
        <p:spPr>
          <a:xfrm>
            <a:off x="704528" y="3212976"/>
            <a:ext cx="4104456" cy="1588"/>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15" name="直接连接符 14"/>
          <p:cNvCxnSpPr/>
          <p:nvPr/>
        </p:nvCxnSpPr>
        <p:spPr>
          <a:xfrm rot="5400000">
            <a:off x="2144688" y="3789040"/>
            <a:ext cx="4464496"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形标注 15"/>
          <p:cNvSpPr/>
          <p:nvPr/>
        </p:nvSpPr>
        <p:spPr>
          <a:xfrm>
            <a:off x="704528" y="4797152"/>
            <a:ext cx="936104" cy="432048"/>
          </a:xfrm>
          <a:prstGeom prst="wedgeEllipseCallout">
            <a:avLst>
              <a:gd name="adj1" fmla="val 134460"/>
              <a:gd name="adj2" fmla="val 39122"/>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商品代码</a:t>
            </a:r>
            <a:endParaRPr lang="zh-CN" altLang="en-US" sz="1400" dirty="0">
              <a:solidFill>
                <a:srgbClr val="7030A0"/>
              </a:solidFill>
              <a:latin typeface="微软雅黑" pitchFamily="34" charset="-122"/>
              <a:ea typeface="微软雅黑" pitchFamily="34" charset="-122"/>
            </a:endParaRPr>
          </a:p>
        </p:txBody>
      </p:sp>
      <p:sp>
        <p:nvSpPr>
          <p:cNvPr id="18" name="椭圆形标注 17"/>
          <p:cNvSpPr/>
          <p:nvPr/>
        </p:nvSpPr>
        <p:spPr>
          <a:xfrm>
            <a:off x="1424608" y="4437112"/>
            <a:ext cx="792088" cy="504056"/>
          </a:xfrm>
          <a:prstGeom prst="wedgeEllipseCallout">
            <a:avLst>
              <a:gd name="adj1" fmla="val 74473"/>
              <a:gd name="adj2" fmla="val 7515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商品状态</a:t>
            </a:r>
            <a:endParaRPr lang="zh-CN" altLang="en-US" sz="1400" dirty="0">
              <a:solidFill>
                <a:srgbClr val="7030A0"/>
              </a:solidFill>
              <a:latin typeface="微软雅黑" pitchFamily="34" charset="-122"/>
              <a:ea typeface="微软雅黑" pitchFamily="34" charset="-122"/>
            </a:endParaRPr>
          </a:p>
        </p:txBody>
      </p:sp>
      <p:sp>
        <p:nvSpPr>
          <p:cNvPr id="19" name="椭圆形标注 18"/>
          <p:cNvSpPr/>
          <p:nvPr/>
        </p:nvSpPr>
        <p:spPr>
          <a:xfrm>
            <a:off x="1568624" y="2348880"/>
            <a:ext cx="936104" cy="576064"/>
          </a:xfrm>
          <a:prstGeom prst="wedgeEllipseCallout">
            <a:avLst>
              <a:gd name="adj1" fmla="val 54345"/>
              <a:gd name="adj2" fmla="val 287679"/>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商品类目</a:t>
            </a:r>
            <a:endParaRPr lang="zh-CN" altLang="en-US" sz="1400" dirty="0">
              <a:solidFill>
                <a:srgbClr val="7030A0"/>
              </a:solidFill>
              <a:latin typeface="微软雅黑" pitchFamily="34" charset="-122"/>
              <a:ea typeface="微软雅黑" pitchFamily="34" charset="-122"/>
            </a:endParaRPr>
          </a:p>
        </p:txBody>
      </p:sp>
      <p:sp>
        <p:nvSpPr>
          <p:cNvPr id="20" name="椭圆 19"/>
          <p:cNvSpPr/>
          <p:nvPr/>
        </p:nvSpPr>
        <p:spPr>
          <a:xfrm>
            <a:off x="2648744" y="3356992"/>
            <a:ext cx="936104" cy="50405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设计模版</a:t>
            </a:r>
            <a:endParaRPr lang="zh-CN" altLang="en-US" sz="1400" dirty="0">
              <a:solidFill>
                <a:srgbClr val="7030A0"/>
              </a:solidFill>
              <a:latin typeface="微软雅黑" pitchFamily="34" charset="-122"/>
              <a:ea typeface="微软雅黑" pitchFamily="34" charset="-122"/>
            </a:endParaRPr>
          </a:p>
        </p:txBody>
      </p:sp>
      <p:sp>
        <p:nvSpPr>
          <p:cNvPr id="21" name="椭圆 20"/>
          <p:cNvSpPr/>
          <p:nvPr/>
        </p:nvSpPr>
        <p:spPr>
          <a:xfrm>
            <a:off x="3008784" y="2420888"/>
            <a:ext cx="936104" cy="57606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solidFill>
                  <a:srgbClr val="7030A0"/>
                </a:solidFill>
                <a:latin typeface="微软雅黑" pitchFamily="34" charset="-122"/>
                <a:ea typeface="微软雅黑" pitchFamily="34" charset="-122"/>
              </a:rPr>
              <a:t>商品模版</a:t>
            </a:r>
            <a:endParaRPr lang="zh-CN" altLang="en-US" sz="1400" dirty="0">
              <a:solidFill>
                <a:srgbClr val="7030A0"/>
              </a:solidFill>
              <a:latin typeface="微软雅黑" pitchFamily="34" charset="-122"/>
              <a:ea typeface="微软雅黑" pitchFamily="34" charset="-122"/>
            </a:endParaRPr>
          </a:p>
        </p:txBody>
      </p:sp>
      <p:cxnSp>
        <p:nvCxnSpPr>
          <p:cNvPr id="23" name="直接箭头连接符 22"/>
          <p:cNvCxnSpPr>
            <a:endCxn id="20" idx="4"/>
          </p:cNvCxnSpPr>
          <p:nvPr/>
        </p:nvCxnSpPr>
        <p:spPr>
          <a:xfrm rot="5400000" flipH="1" flipV="1">
            <a:off x="2702750" y="4023066"/>
            <a:ext cx="576064" cy="252028"/>
          </a:xfrm>
          <a:prstGeom prst="straightConnector1">
            <a:avLst/>
          </a:prstGeom>
          <a:ln>
            <a:prstDash val="sysDash"/>
            <a:tailEnd type="arrow"/>
          </a:ln>
        </p:spPr>
        <p:style>
          <a:lnRef idx="2">
            <a:schemeClr val="accent6"/>
          </a:lnRef>
          <a:fillRef idx="0">
            <a:schemeClr val="accent6"/>
          </a:fillRef>
          <a:effectRef idx="1">
            <a:schemeClr val="accent6"/>
          </a:effectRef>
          <a:fontRef idx="minor">
            <a:schemeClr val="tx1"/>
          </a:fontRef>
        </p:style>
      </p:cxnSp>
      <p:cxnSp>
        <p:nvCxnSpPr>
          <p:cNvPr id="25" name="直接箭头连接符 24"/>
          <p:cNvCxnSpPr>
            <a:stCxn id="20" idx="0"/>
            <a:endCxn id="21" idx="4"/>
          </p:cNvCxnSpPr>
          <p:nvPr/>
        </p:nvCxnSpPr>
        <p:spPr>
          <a:xfrm rot="5400000" flipH="1" flipV="1">
            <a:off x="3116796" y="2996952"/>
            <a:ext cx="360040" cy="360040"/>
          </a:xfrm>
          <a:prstGeom prst="straightConnector1">
            <a:avLst/>
          </a:prstGeom>
          <a:ln>
            <a:prstDash val="sysDash"/>
            <a:tailEnd type="arrow"/>
          </a:ln>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a:off x="704528" y="2204864"/>
            <a:ext cx="4104456" cy="1588"/>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27" name="TextBox 26"/>
          <p:cNvSpPr txBox="1"/>
          <p:nvPr/>
        </p:nvSpPr>
        <p:spPr>
          <a:xfrm>
            <a:off x="920552" y="1609636"/>
            <a:ext cx="2088232" cy="523220"/>
          </a:xfrm>
          <a:prstGeom prst="rect">
            <a:avLst/>
          </a:prstGeom>
          <a:noFill/>
        </p:spPr>
        <p:txBody>
          <a:bodyPr wrap="square" rtlCol="0">
            <a:spAutoFit/>
          </a:bodyPr>
          <a:lstStyle/>
          <a:p>
            <a:r>
              <a:rPr lang="zh-CN" altLang="en-US" sz="2800" dirty="0" smtClean="0">
                <a:solidFill>
                  <a:schemeClr val="accent2">
                    <a:lumMod val="60000"/>
                    <a:lumOff val="40000"/>
                  </a:schemeClr>
                </a:solidFill>
                <a:latin typeface="微软雅黑" pitchFamily="34" charset="-122"/>
                <a:ea typeface="微软雅黑" pitchFamily="34" charset="-122"/>
              </a:rPr>
              <a:t>维度（商品）</a:t>
            </a:r>
            <a:endParaRPr lang="zh-CN" altLang="en-US" sz="2800" dirty="0">
              <a:solidFill>
                <a:schemeClr val="accent2">
                  <a:lumMod val="60000"/>
                  <a:lumOff val="40000"/>
                </a:schemeClr>
              </a:solidFill>
              <a:latin typeface="微软雅黑" pitchFamily="34" charset="-122"/>
              <a:ea typeface="微软雅黑" pitchFamily="34" charset="-122"/>
            </a:endParaRPr>
          </a:p>
        </p:txBody>
      </p:sp>
      <p:sp>
        <p:nvSpPr>
          <p:cNvPr id="28" name="TextBox 27"/>
          <p:cNvSpPr txBox="1"/>
          <p:nvPr/>
        </p:nvSpPr>
        <p:spPr>
          <a:xfrm>
            <a:off x="344488" y="5229200"/>
            <a:ext cx="1441420"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层一：基本属性</a:t>
            </a:r>
            <a:endParaRPr lang="zh-CN" altLang="en-US" sz="1400" dirty="0">
              <a:latin typeface="微软雅黑" pitchFamily="34" charset="-122"/>
              <a:ea typeface="微软雅黑" pitchFamily="34" charset="-122"/>
            </a:endParaRPr>
          </a:p>
        </p:txBody>
      </p:sp>
      <p:sp>
        <p:nvSpPr>
          <p:cNvPr id="29" name="TextBox 28"/>
          <p:cNvSpPr txBox="1"/>
          <p:nvPr/>
        </p:nvSpPr>
        <p:spPr>
          <a:xfrm>
            <a:off x="344488" y="4005064"/>
            <a:ext cx="1620957"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层二：类别和继承</a:t>
            </a:r>
            <a:endParaRPr lang="zh-CN" altLang="en-US" sz="1400" dirty="0">
              <a:latin typeface="微软雅黑" pitchFamily="34" charset="-122"/>
              <a:ea typeface="微软雅黑" pitchFamily="34" charset="-122"/>
            </a:endParaRPr>
          </a:p>
        </p:txBody>
      </p:sp>
      <p:sp>
        <p:nvSpPr>
          <p:cNvPr id="30" name="TextBox 29"/>
          <p:cNvSpPr txBox="1"/>
          <p:nvPr/>
        </p:nvSpPr>
        <p:spPr>
          <a:xfrm>
            <a:off x="344488" y="2905199"/>
            <a:ext cx="1620957"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层三：类别和继承</a:t>
            </a:r>
            <a:endParaRPr lang="zh-CN" altLang="en-US" sz="1400" dirty="0">
              <a:latin typeface="微软雅黑" pitchFamily="34" charset="-122"/>
              <a:ea typeface="微软雅黑" pitchFamily="34" charset="-122"/>
            </a:endParaRPr>
          </a:p>
        </p:txBody>
      </p:sp>
      <p:sp>
        <p:nvSpPr>
          <p:cNvPr id="31" name="TextBox 30"/>
          <p:cNvSpPr txBox="1"/>
          <p:nvPr/>
        </p:nvSpPr>
        <p:spPr>
          <a:xfrm>
            <a:off x="4664968" y="1556792"/>
            <a:ext cx="1080120" cy="523220"/>
          </a:xfrm>
          <a:prstGeom prst="rect">
            <a:avLst/>
          </a:prstGeom>
          <a:noFill/>
        </p:spPr>
        <p:txBody>
          <a:bodyPr wrap="square" rtlCol="0">
            <a:spAutoFit/>
          </a:bodyPr>
          <a:lstStyle/>
          <a:p>
            <a:r>
              <a:rPr lang="zh-CN" altLang="en-US" sz="2800" dirty="0" smtClean="0">
                <a:solidFill>
                  <a:schemeClr val="accent2">
                    <a:lumMod val="60000"/>
                    <a:lumOff val="40000"/>
                  </a:schemeClr>
                </a:solidFill>
                <a:latin typeface="微软雅黑" pitchFamily="34" charset="-122"/>
                <a:ea typeface="微软雅黑" pitchFamily="34" charset="-122"/>
              </a:rPr>
              <a:t>事实</a:t>
            </a:r>
            <a:endParaRPr lang="zh-CN" altLang="en-US" sz="2800" dirty="0">
              <a:solidFill>
                <a:schemeClr val="accent2">
                  <a:lumMod val="60000"/>
                  <a:lumOff val="40000"/>
                </a:schemeClr>
              </a:solidFill>
              <a:latin typeface="微软雅黑" pitchFamily="34" charset="-122"/>
              <a:ea typeface="微软雅黑" pitchFamily="34" charset="-122"/>
            </a:endParaRPr>
          </a:p>
        </p:txBody>
      </p:sp>
      <p:cxnSp>
        <p:nvCxnSpPr>
          <p:cNvPr id="34" name="直接箭头连接符 33"/>
          <p:cNvCxnSpPr/>
          <p:nvPr/>
        </p:nvCxnSpPr>
        <p:spPr>
          <a:xfrm rot="10800000" flipV="1">
            <a:off x="7833320" y="2708920"/>
            <a:ext cx="864096"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457056" y="1988840"/>
            <a:ext cx="543739"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客户</a:t>
            </a:r>
            <a:endParaRPr lang="zh-CN" altLang="en-US" sz="1400" dirty="0">
              <a:latin typeface="微软雅黑" pitchFamily="34" charset="-122"/>
              <a:ea typeface="微软雅黑" pitchFamily="34" charset="-122"/>
            </a:endParaRPr>
          </a:p>
        </p:txBody>
      </p:sp>
      <p:cxnSp>
        <p:nvCxnSpPr>
          <p:cNvPr id="37" name="直接箭头连接符 36"/>
          <p:cNvCxnSpPr>
            <a:stCxn id="35" idx="2"/>
          </p:cNvCxnSpPr>
          <p:nvPr/>
        </p:nvCxnSpPr>
        <p:spPr>
          <a:xfrm rot="16200000" flipH="1">
            <a:off x="5782884" y="2242659"/>
            <a:ext cx="196279" cy="304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961112" y="4797152"/>
            <a:ext cx="543739"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时间</a:t>
            </a:r>
            <a:endParaRPr lang="zh-CN" altLang="en-US" sz="1400" dirty="0">
              <a:latin typeface="微软雅黑" pitchFamily="34" charset="-122"/>
              <a:ea typeface="微软雅黑" pitchFamily="34" charset="-122"/>
            </a:endParaRPr>
          </a:p>
        </p:txBody>
      </p:sp>
      <p:cxnSp>
        <p:nvCxnSpPr>
          <p:cNvPr id="40" name="直接箭头连接符 39"/>
          <p:cNvCxnSpPr/>
          <p:nvPr/>
        </p:nvCxnSpPr>
        <p:spPr>
          <a:xfrm rot="5400000" flipH="1" flipV="1">
            <a:off x="6249144" y="4365104"/>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8409384" y="2492896"/>
            <a:ext cx="543739"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商品</a:t>
            </a:r>
            <a:endParaRPr lang="zh-CN" altLang="en-US" sz="1400" dirty="0">
              <a:latin typeface="微软雅黑" pitchFamily="34" charset="-122"/>
              <a:ea typeface="微软雅黑" pitchFamily="34" charset="-122"/>
            </a:endParaRPr>
          </a:p>
        </p:txBody>
      </p:sp>
      <p:sp>
        <p:nvSpPr>
          <p:cNvPr id="66" name="TextBox 65"/>
          <p:cNvSpPr txBox="1"/>
          <p:nvPr/>
        </p:nvSpPr>
        <p:spPr>
          <a:xfrm>
            <a:off x="6537176" y="1825079"/>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销售数量</a:t>
            </a:r>
            <a:endParaRPr lang="zh-CN" altLang="en-US" sz="1400" dirty="0">
              <a:latin typeface="微软雅黑" pitchFamily="34" charset="-122"/>
              <a:ea typeface="微软雅黑" pitchFamily="34" charset="-122"/>
            </a:endParaRPr>
          </a:p>
        </p:txBody>
      </p:sp>
      <p:sp>
        <p:nvSpPr>
          <p:cNvPr id="67" name="TextBox 66"/>
          <p:cNvSpPr txBox="1"/>
          <p:nvPr/>
        </p:nvSpPr>
        <p:spPr>
          <a:xfrm>
            <a:off x="7257256" y="1465039"/>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销售金额</a:t>
            </a:r>
            <a:endParaRPr lang="zh-CN" altLang="en-US" sz="1400" dirty="0">
              <a:latin typeface="微软雅黑" pitchFamily="34" charset="-122"/>
              <a:ea typeface="微软雅黑" pitchFamily="34" charset="-122"/>
            </a:endParaRPr>
          </a:p>
        </p:txBody>
      </p:sp>
      <p:sp>
        <p:nvSpPr>
          <p:cNvPr id="68" name="TextBox 67"/>
          <p:cNvSpPr txBox="1"/>
          <p:nvPr/>
        </p:nvSpPr>
        <p:spPr>
          <a:xfrm>
            <a:off x="6249144" y="1609055"/>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实付金额</a:t>
            </a:r>
            <a:endParaRPr lang="zh-CN" altLang="en-US" sz="1400" dirty="0">
              <a:latin typeface="微软雅黑" pitchFamily="34" charset="-122"/>
              <a:ea typeface="微软雅黑" pitchFamily="34" charset="-122"/>
            </a:endParaRPr>
          </a:p>
        </p:txBody>
      </p:sp>
      <p:sp>
        <p:nvSpPr>
          <p:cNvPr id="69" name="TextBox 68"/>
          <p:cNvSpPr txBox="1"/>
          <p:nvPr/>
        </p:nvSpPr>
        <p:spPr>
          <a:xfrm>
            <a:off x="7473280" y="1753071"/>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应付金额</a:t>
            </a:r>
            <a:endParaRPr lang="zh-CN" altLang="en-US" sz="1400" dirty="0">
              <a:latin typeface="微软雅黑" pitchFamily="34" charset="-122"/>
              <a:ea typeface="微软雅黑" pitchFamily="34" charset="-122"/>
            </a:endParaRPr>
          </a:p>
        </p:txBody>
      </p:sp>
      <p:cxnSp>
        <p:nvCxnSpPr>
          <p:cNvPr id="71" name="直接箭头连接符 70"/>
          <p:cNvCxnSpPr>
            <a:stCxn id="66" idx="2"/>
          </p:cNvCxnSpPr>
          <p:nvPr/>
        </p:nvCxnSpPr>
        <p:spPr>
          <a:xfrm rot="5400000">
            <a:off x="6412712" y="2185312"/>
            <a:ext cx="628327" cy="523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69" idx="2"/>
          </p:cNvCxnSpPr>
          <p:nvPr/>
        </p:nvCxnSpPr>
        <p:spPr>
          <a:xfrm rot="5400000">
            <a:off x="7024779" y="1861277"/>
            <a:ext cx="700337" cy="10994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5400000">
            <a:off x="6321152" y="1988840"/>
            <a:ext cx="936104"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rot="5400000">
            <a:off x="6861212" y="1664804"/>
            <a:ext cx="1152128"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右大括号 78"/>
          <p:cNvSpPr/>
          <p:nvPr/>
        </p:nvSpPr>
        <p:spPr>
          <a:xfrm>
            <a:off x="8841432" y="1340768"/>
            <a:ext cx="432048" cy="3384376"/>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solidFill>
                <a:schemeClr val="accent2">
                  <a:lumMod val="60000"/>
                  <a:lumOff val="40000"/>
                </a:schemeClr>
              </a:solidFill>
            </a:endParaRPr>
          </a:p>
        </p:txBody>
      </p:sp>
      <p:sp>
        <p:nvSpPr>
          <p:cNvPr id="80" name="TextBox 79"/>
          <p:cNvSpPr txBox="1"/>
          <p:nvPr/>
        </p:nvSpPr>
        <p:spPr>
          <a:xfrm>
            <a:off x="9201472" y="2780928"/>
            <a:ext cx="560512"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营销主题</a:t>
            </a:r>
            <a:endParaRPr lang="zh-CN" altLang="en-US" sz="1400" dirty="0">
              <a:latin typeface="微软雅黑" pitchFamily="34" charset="-122"/>
              <a:ea typeface="微软雅黑" pitchFamily="34" charset="-122"/>
            </a:endParaRPr>
          </a:p>
        </p:txBody>
      </p:sp>
      <p:sp>
        <p:nvSpPr>
          <p:cNvPr id="81" name="流程图: 磁盘 80"/>
          <p:cNvSpPr/>
          <p:nvPr/>
        </p:nvSpPr>
        <p:spPr>
          <a:xfrm>
            <a:off x="5241032" y="5301208"/>
            <a:ext cx="4104456" cy="1152128"/>
          </a:xfrm>
          <a:prstGeom prst="flowChartMagneticDisk">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accent6">
                    <a:lumMod val="50000"/>
                  </a:schemeClr>
                </a:solidFill>
                <a:latin typeface="微软雅黑" pitchFamily="34" charset="-122"/>
                <a:ea typeface="微软雅黑" pitchFamily="34" charset="-122"/>
              </a:rPr>
              <a:t>数据仓库</a:t>
            </a:r>
            <a:endParaRPr lang="zh-CN" altLang="en-US" sz="2000" dirty="0">
              <a:solidFill>
                <a:schemeClr val="accent6">
                  <a:lumMod val="50000"/>
                </a:schemeClr>
              </a:solidFill>
              <a:latin typeface="微软雅黑" pitchFamily="34" charset="-122"/>
              <a:ea typeface="微软雅黑" pitchFamily="34" charset="-122"/>
            </a:endParaRPr>
          </a:p>
        </p:txBody>
      </p:sp>
      <p:sp>
        <p:nvSpPr>
          <p:cNvPr id="82" name="右箭头 81"/>
          <p:cNvSpPr/>
          <p:nvPr/>
        </p:nvSpPr>
        <p:spPr>
          <a:xfrm rot="16200000">
            <a:off x="6789204" y="4689140"/>
            <a:ext cx="936104" cy="864096"/>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smtClean="0">
                <a:solidFill>
                  <a:schemeClr val="accent6">
                    <a:lumMod val="50000"/>
                  </a:schemeClr>
                </a:solidFill>
                <a:latin typeface="微软雅黑" pitchFamily="34" charset="-122"/>
                <a:ea typeface="微软雅黑" pitchFamily="34" charset="-122"/>
              </a:rPr>
              <a:t>ETL</a:t>
            </a:r>
            <a:endParaRPr lang="zh-CN" altLang="en-US" sz="1400" dirty="0">
              <a:solidFill>
                <a:schemeClr val="accent6">
                  <a:lumMod val="5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016896"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2392"/>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3109"/>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3</a:t>
            </a:fld>
            <a:endParaRPr lang="en-US" altLang="zh-CN" sz="1000" b="0" dirty="0">
              <a:solidFill>
                <a:srgbClr val="000000"/>
              </a:solidFill>
              <a:ea typeface="宋体" charset="-122"/>
            </a:endParaRPr>
          </a:p>
        </p:txBody>
      </p:sp>
      <p:sp>
        <p:nvSpPr>
          <p:cNvPr id="12" name="TextBox 11"/>
          <p:cNvSpPr txBox="1"/>
          <p:nvPr/>
        </p:nvSpPr>
        <p:spPr>
          <a:xfrm>
            <a:off x="4592960" y="3951054"/>
            <a:ext cx="4968553" cy="2862322"/>
          </a:xfrm>
          <a:prstGeom prst="rect">
            <a:avLst/>
          </a:prstGeom>
          <a:noFill/>
        </p:spPr>
        <p:txBody>
          <a:bodyPr wrap="square">
            <a:spAutoFit/>
          </a:bodyPr>
          <a:lstStyle/>
          <a:p>
            <a:pPr>
              <a:lnSpc>
                <a:spcPct val="150000"/>
              </a:lnSpc>
              <a:defRPr/>
            </a:pPr>
            <a:r>
              <a:rPr lang="zh-CN" altLang="en-US" sz="2000" dirty="0">
                <a:solidFill>
                  <a:srgbClr val="FF0000"/>
                </a:solidFill>
                <a:latin typeface="微软雅黑" pitchFamily="34" charset="-122"/>
                <a:ea typeface="微软雅黑" pitchFamily="34" charset="-122"/>
              </a:rPr>
              <a:t>一</a:t>
            </a:r>
            <a:r>
              <a:rPr lang="zh-CN" altLang="en-US" sz="2000" dirty="0" smtClean="0">
                <a:solidFill>
                  <a:srgbClr val="FF0000"/>
                </a:solidFill>
                <a:latin typeface="微软雅黑" pitchFamily="34" charset="-122"/>
                <a:ea typeface="微软雅黑" pitchFamily="34" charset="-122"/>
              </a:rPr>
              <a:t>、什么是商业智能</a:t>
            </a:r>
            <a:r>
              <a:rPr lang="en-US" altLang="zh-CN" sz="2000" dirty="0" smtClean="0">
                <a:solidFill>
                  <a:srgbClr val="FF0000"/>
                </a:solidFill>
                <a:latin typeface="微软雅黑" pitchFamily="34" charset="-122"/>
                <a:ea typeface="微软雅黑" pitchFamily="34" charset="-122"/>
              </a:rPr>
              <a:t>(BI)</a:t>
            </a:r>
            <a:r>
              <a:rPr lang="zh-CN" altLang="en-US" sz="2000" dirty="0" smtClean="0">
                <a:solidFill>
                  <a:srgbClr val="FF0000"/>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a:p>
            <a:pPr>
              <a:lnSpc>
                <a:spcPct val="150000"/>
              </a:lnSpc>
              <a:defRPr/>
            </a:pPr>
            <a:r>
              <a:rPr lang="zh-CN" altLang="en-US" sz="2000" dirty="0">
                <a:solidFill>
                  <a:srgbClr val="00B0F0"/>
                </a:solidFill>
                <a:latin typeface="微软雅黑" pitchFamily="34" charset="-122"/>
                <a:ea typeface="微软雅黑" pitchFamily="34" charset="-122"/>
              </a:rPr>
              <a:t>二</a:t>
            </a:r>
            <a:r>
              <a:rPr lang="zh-CN" altLang="en-US" sz="2000" dirty="0" smtClean="0">
                <a:solidFill>
                  <a:srgbClr val="00B0F0"/>
                </a:solidFill>
                <a:latin typeface="微软雅黑" pitchFamily="34" charset="-122"/>
                <a:ea typeface="微软雅黑" pitchFamily="34" charset="-122"/>
              </a:rPr>
              <a:t>、商业智能做了什么？</a:t>
            </a:r>
            <a:endParaRPr lang="en-US" altLang="zh-CN" sz="2000" dirty="0">
              <a:solidFill>
                <a:srgbClr val="00B0F0"/>
              </a:solidFill>
              <a:latin typeface="微软雅黑" pitchFamily="34" charset="-122"/>
              <a:ea typeface="微软雅黑" pitchFamily="34" charset="-122"/>
            </a:endParaRPr>
          </a:p>
          <a:p>
            <a:pPr>
              <a:lnSpc>
                <a:spcPct val="150000"/>
              </a:lnSpc>
              <a:defRPr/>
            </a:pPr>
            <a:r>
              <a:rPr lang="zh-CN" altLang="en-US" sz="2000" dirty="0">
                <a:solidFill>
                  <a:srgbClr val="00B0F0"/>
                </a:solidFill>
                <a:latin typeface="微软雅黑" pitchFamily="34" charset="-122"/>
                <a:ea typeface="微软雅黑" pitchFamily="34" charset="-122"/>
              </a:rPr>
              <a:t>三</a:t>
            </a:r>
            <a:r>
              <a:rPr lang="zh-CN" altLang="en-US" sz="2000" dirty="0" smtClean="0">
                <a:solidFill>
                  <a:srgbClr val="00B0F0"/>
                </a:solidFill>
                <a:latin typeface="微软雅黑" pitchFamily="34" charset="-122"/>
                <a:ea typeface="微软雅黑" pitchFamily="34" charset="-122"/>
              </a:rPr>
              <a:t>、商业智能如何实现？</a:t>
            </a:r>
            <a:endParaRPr lang="en-US" altLang="zh-CN" sz="2000" dirty="0">
              <a:solidFill>
                <a:srgbClr val="00B0F0"/>
              </a:solidFill>
              <a:latin typeface="微软雅黑" pitchFamily="34" charset="-122"/>
              <a:ea typeface="微软雅黑" pitchFamily="34" charset="-122"/>
            </a:endParaRPr>
          </a:p>
          <a:p>
            <a:pPr>
              <a:lnSpc>
                <a:spcPct val="150000"/>
              </a:lnSpc>
              <a:defRPr/>
            </a:pPr>
            <a:r>
              <a:rPr lang="zh-CN" altLang="en-US" sz="2000" dirty="0">
                <a:solidFill>
                  <a:srgbClr val="00B0F0"/>
                </a:solidFill>
                <a:latin typeface="微软雅黑" pitchFamily="34" charset="-122"/>
                <a:ea typeface="微软雅黑" pitchFamily="34" charset="-122"/>
              </a:rPr>
              <a:t>四</a:t>
            </a:r>
            <a:r>
              <a:rPr lang="zh-CN" altLang="en-US" sz="2000" dirty="0" smtClean="0">
                <a:solidFill>
                  <a:srgbClr val="00B0F0"/>
                </a:solidFill>
                <a:latin typeface="微软雅黑" pitchFamily="34" charset="-122"/>
                <a:ea typeface="微软雅黑" pitchFamily="34" charset="-122"/>
              </a:rPr>
              <a:t>、其他公司商业智能是什么现状？</a:t>
            </a:r>
            <a:endParaRPr lang="en-US" altLang="zh-CN" sz="2000" dirty="0">
              <a:solidFill>
                <a:srgbClr val="00B0F0"/>
              </a:solidFill>
              <a:latin typeface="微软雅黑" pitchFamily="34" charset="-122"/>
              <a:ea typeface="微软雅黑" pitchFamily="34" charset="-122"/>
            </a:endParaRPr>
          </a:p>
          <a:p>
            <a:pPr>
              <a:lnSpc>
                <a:spcPct val="150000"/>
              </a:lnSpc>
              <a:defRPr/>
            </a:pPr>
            <a:r>
              <a:rPr lang="zh-CN" altLang="en-US" sz="2000" dirty="0">
                <a:solidFill>
                  <a:srgbClr val="00B0F0"/>
                </a:solidFill>
                <a:latin typeface="微软雅黑" pitchFamily="34" charset="-122"/>
                <a:ea typeface="微软雅黑" pitchFamily="34" charset="-122"/>
              </a:rPr>
              <a:t>五</a:t>
            </a:r>
            <a:r>
              <a:rPr lang="zh-CN" altLang="en-US" sz="2000" dirty="0" smtClean="0">
                <a:solidFill>
                  <a:srgbClr val="00B0F0"/>
                </a:solidFill>
                <a:latin typeface="微软雅黑" pitchFamily="34" charset="-122"/>
                <a:ea typeface="微软雅黑" pitchFamily="34" charset="-122"/>
              </a:rPr>
              <a:t>、卡当目前的商业智能的步伐</a:t>
            </a:r>
            <a:r>
              <a:rPr lang="en-US" altLang="zh-CN" sz="2000" dirty="0" smtClean="0">
                <a:solidFill>
                  <a:srgbClr val="00B0F0"/>
                </a:solidFill>
                <a:latin typeface="微软雅黑" pitchFamily="34" charset="-122"/>
                <a:ea typeface="微软雅黑" pitchFamily="34" charset="-122"/>
              </a:rPr>
              <a:t>~</a:t>
            </a:r>
          </a:p>
          <a:p>
            <a:pPr>
              <a:lnSpc>
                <a:spcPct val="150000"/>
              </a:lnSpc>
              <a:defRPr/>
            </a:pPr>
            <a:r>
              <a:rPr lang="zh-CN" altLang="en-US" sz="2000" dirty="0" smtClean="0">
                <a:solidFill>
                  <a:srgbClr val="00B0F0"/>
                </a:solidFill>
                <a:latin typeface="微软雅黑" pitchFamily="34" charset="-122"/>
                <a:ea typeface="微软雅黑" pitchFamily="34" charset="-122"/>
              </a:rPr>
              <a:t>六、卡当商业智能的未来</a:t>
            </a:r>
            <a:r>
              <a:rPr lang="en-US" altLang="zh-CN" sz="2000" dirty="0" smtClean="0">
                <a:solidFill>
                  <a:srgbClr val="00B0F0"/>
                </a:solidFill>
                <a:latin typeface="微软雅黑" pitchFamily="34" charset="-122"/>
                <a:ea typeface="微软雅黑" pitchFamily="34" charset="-122"/>
              </a:rPr>
              <a:t>~</a:t>
            </a:r>
            <a:endParaRPr lang="zh-CN" altLang="en-US" sz="2000" dirty="0">
              <a:solidFill>
                <a:srgbClr val="00B0F0"/>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4100" name="Picture 4"/>
          <p:cNvPicPr>
            <a:picLocks noChangeAspect="1" noChangeArrowheads="1"/>
          </p:cNvPicPr>
          <p:nvPr/>
        </p:nvPicPr>
        <p:blipFill>
          <a:blip r:embed="rId2"/>
          <a:srcRect/>
          <a:stretch>
            <a:fillRect/>
          </a:stretch>
        </p:blipFill>
        <p:spPr bwMode="auto">
          <a:xfrm>
            <a:off x="488504" y="1196752"/>
            <a:ext cx="7776864" cy="5101683"/>
          </a:xfrm>
          <a:prstGeom prst="rect">
            <a:avLst/>
          </a:prstGeom>
          <a:noFill/>
          <a:ln w="9525">
            <a:noFill/>
            <a:miter lim="800000"/>
            <a:headEnd/>
            <a:tailEnd/>
          </a:ln>
        </p:spPr>
      </p:pic>
      <p:sp>
        <p:nvSpPr>
          <p:cNvPr id="8" name="矩形 7"/>
          <p:cNvSpPr/>
          <p:nvPr/>
        </p:nvSpPr>
        <p:spPr>
          <a:xfrm>
            <a:off x="776536" y="1916832"/>
            <a:ext cx="3600400" cy="21602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11" name="矩形 10"/>
          <p:cNvSpPr/>
          <p:nvPr/>
        </p:nvSpPr>
        <p:spPr>
          <a:xfrm>
            <a:off x="776536" y="2204864"/>
            <a:ext cx="2448272" cy="25202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12" name="矩形 11"/>
          <p:cNvSpPr/>
          <p:nvPr/>
        </p:nvSpPr>
        <p:spPr>
          <a:xfrm>
            <a:off x="3368824" y="2420888"/>
            <a:ext cx="1440160" cy="23042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13" name="TextBox 12"/>
          <p:cNvSpPr txBox="1"/>
          <p:nvPr/>
        </p:nvSpPr>
        <p:spPr>
          <a:xfrm>
            <a:off x="1640632" y="1916832"/>
            <a:ext cx="543739" cy="307777"/>
          </a:xfrm>
          <a:prstGeom prst="rect">
            <a:avLst/>
          </a:prstGeom>
          <a:noFill/>
        </p:spPr>
        <p:txBody>
          <a:bodyPr wrap="none" rtlCol="0">
            <a:spAutoFit/>
          </a:bodyPr>
          <a:lstStyle/>
          <a:p>
            <a:r>
              <a:rPr lang="zh-CN" altLang="en-US" sz="1400" dirty="0" smtClean="0">
                <a:solidFill>
                  <a:srgbClr val="00B050"/>
                </a:solidFill>
                <a:latin typeface="微软雅黑" pitchFamily="34" charset="-122"/>
                <a:ea typeface="微软雅黑" pitchFamily="34" charset="-122"/>
              </a:rPr>
              <a:t>维度</a:t>
            </a:r>
            <a:endParaRPr lang="zh-CN" altLang="en-US" sz="1400" dirty="0">
              <a:solidFill>
                <a:srgbClr val="00B050"/>
              </a:solidFill>
              <a:latin typeface="微软雅黑" pitchFamily="34" charset="-122"/>
              <a:ea typeface="微软雅黑" pitchFamily="34" charset="-122"/>
            </a:endParaRPr>
          </a:p>
        </p:txBody>
      </p:sp>
      <p:sp>
        <p:nvSpPr>
          <p:cNvPr id="14" name="TextBox 13"/>
          <p:cNvSpPr txBox="1"/>
          <p:nvPr/>
        </p:nvSpPr>
        <p:spPr>
          <a:xfrm>
            <a:off x="1640632" y="2924944"/>
            <a:ext cx="543739" cy="307777"/>
          </a:xfrm>
          <a:prstGeom prst="rect">
            <a:avLst/>
          </a:prstGeom>
          <a:noFill/>
        </p:spPr>
        <p:txBody>
          <a:bodyPr wrap="none" rtlCol="0">
            <a:spAutoFit/>
          </a:bodyPr>
          <a:lstStyle/>
          <a:p>
            <a:r>
              <a:rPr lang="zh-CN" altLang="en-US" sz="1400" dirty="0" smtClean="0">
                <a:solidFill>
                  <a:srgbClr val="00B050"/>
                </a:solidFill>
                <a:latin typeface="微软雅黑" pitchFamily="34" charset="-122"/>
                <a:ea typeface="微软雅黑" pitchFamily="34" charset="-122"/>
              </a:rPr>
              <a:t>维度</a:t>
            </a:r>
            <a:endParaRPr lang="zh-CN" altLang="en-US" sz="1400" dirty="0">
              <a:solidFill>
                <a:srgbClr val="00B050"/>
              </a:solidFill>
              <a:latin typeface="微软雅黑" pitchFamily="34" charset="-122"/>
              <a:ea typeface="微软雅黑" pitchFamily="34" charset="-122"/>
            </a:endParaRPr>
          </a:p>
        </p:txBody>
      </p:sp>
      <p:sp>
        <p:nvSpPr>
          <p:cNvPr id="15" name="TextBox 14"/>
          <p:cNvSpPr txBox="1"/>
          <p:nvPr/>
        </p:nvSpPr>
        <p:spPr>
          <a:xfrm>
            <a:off x="3728864" y="3140968"/>
            <a:ext cx="543739" cy="307777"/>
          </a:xfrm>
          <a:prstGeom prst="rect">
            <a:avLst/>
          </a:prstGeom>
          <a:noFill/>
        </p:spPr>
        <p:txBody>
          <a:bodyPr wrap="none" rtlCol="0">
            <a:spAutoFit/>
          </a:bodyPr>
          <a:lstStyle/>
          <a:p>
            <a:r>
              <a:rPr lang="zh-CN" altLang="en-US" sz="1400" dirty="0" smtClean="0">
                <a:solidFill>
                  <a:schemeClr val="accent6">
                    <a:lumMod val="60000"/>
                    <a:lumOff val="40000"/>
                  </a:schemeClr>
                </a:solidFill>
                <a:latin typeface="微软雅黑" pitchFamily="34" charset="-122"/>
                <a:ea typeface="微软雅黑" pitchFamily="34" charset="-122"/>
              </a:rPr>
              <a:t>事实</a:t>
            </a:r>
            <a:endParaRPr lang="zh-CN" altLang="en-US" sz="1400" dirty="0">
              <a:solidFill>
                <a:schemeClr val="accent6">
                  <a:lumMod val="60000"/>
                  <a:lumOff val="40000"/>
                </a:schemeClr>
              </a:solidFill>
              <a:latin typeface="微软雅黑" pitchFamily="34" charset="-122"/>
              <a:ea typeface="微软雅黑" pitchFamily="34" charset="-122"/>
            </a:endParaRPr>
          </a:p>
        </p:txBody>
      </p:sp>
      <p:cxnSp>
        <p:nvCxnSpPr>
          <p:cNvPr id="17" name="直接箭头连接符 16"/>
          <p:cNvCxnSpPr/>
          <p:nvPr/>
        </p:nvCxnSpPr>
        <p:spPr>
          <a:xfrm>
            <a:off x="4160912" y="3429000"/>
            <a:ext cx="2736304" cy="1872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2720752" y="3933056"/>
            <a:ext cx="439248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a:off x="2216696" y="2132856"/>
            <a:ext cx="482453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接箭头连接符 22"/>
          <p:cNvCxnSpPr/>
          <p:nvPr/>
        </p:nvCxnSpPr>
        <p:spPr>
          <a:xfrm>
            <a:off x="2432720" y="3356992"/>
            <a:ext cx="4464496"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矩形 23"/>
          <p:cNvSpPr/>
          <p:nvPr/>
        </p:nvSpPr>
        <p:spPr>
          <a:xfrm>
            <a:off x="5313040" y="2420888"/>
            <a:ext cx="1152128" cy="194421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25" name="矩形 24"/>
          <p:cNvSpPr/>
          <p:nvPr/>
        </p:nvSpPr>
        <p:spPr>
          <a:xfrm>
            <a:off x="5169024" y="4437112"/>
            <a:ext cx="1080120" cy="100811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26" name="TextBox 25"/>
          <p:cNvSpPr txBox="1"/>
          <p:nvPr/>
        </p:nvSpPr>
        <p:spPr>
          <a:xfrm>
            <a:off x="5673080" y="2708920"/>
            <a:ext cx="543739" cy="307777"/>
          </a:xfrm>
          <a:prstGeom prst="rect">
            <a:avLst/>
          </a:prstGeom>
          <a:noFill/>
        </p:spPr>
        <p:txBody>
          <a:bodyPr wrap="none" rtlCol="0">
            <a:spAutoFit/>
          </a:bodyPr>
          <a:lstStyle/>
          <a:p>
            <a:r>
              <a:rPr lang="zh-CN" altLang="en-US" sz="1400" dirty="0" smtClean="0">
                <a:solidFill>
                  <a:schemeClr val="accent6">
                    <a:lumMod val="60000"/>
                    <a:lumOff val="40000"/>
                  </a:schemeClr>
                </a:solidFill>
                <a:latin typeface="微软雅黑" pitchFamily="34" charset="-122"/>
                <a:ea typeface="微软雅黑" pitchFamily="34" charset="-122"/>
              </a:rPr>
              <a:t>事实</a:t>
            </a:r>
            <a:endParaRPr lang="zh-CN" altLang="en-US" sz="1400" dirty="0">
              <a:solidFill>
                <a:schemeClr val="accent6">
                  <a:lumMod val="60000"/>
                  <a:lumOff val="40000"/>
                </a:schemeClr>
              </a:solidFill>
              <a:latin typeface="微软雅黑" pitchFamily="34" charset="-122"/>
              <a:ea typeface="微软雅黑" pitchFamily="34" charset="-122"/>
            </a:endParaRPr>
          </a:p>
        </p:txBody>
      </p:sp>
      <p:sp>
        <p:nvSpPr>
          <p:cNvPr id="27" name="TextBox 26"/>
          <p:cNvSpPr txBox="1"/>
          <p:nvPr/>
        </p:nvSpPr>
        <p:spPr>
          <a:xfrm>
            <a:off x="5529064" y="4941168"/>
            <a:ext cx="543739" cy="307777"/>
          </a:xfrm>
          <a:prstGeom prst="rect">
            <a:avLst/>
          </a:prstGeom>
          <a:noFill/>
        </p:spPr>
        <p:txBody>
          <a:bodyPr wrap="none" rtlCol="0">
            <a:spAutoFit/>
          </a:bodyPr>
          <a:lstStyle/>
          <a:p>
            <a:r>
              <a:rPr lang="zh-CN" altLang="en-US" sz="1400" dirty="0" smtClean="0">
                <a:solidFill>
                  <a:srgbClr val="00B050"/>
                </a:solidFill>
                <a:latin typeface="微软雅黑" pitchFamily="34" charset="-122"/>
                <a:ea typeface="微软雅黑" pitchFamily="34" charset="-122"/>
              </a:rPr>
              <a:t>维度</a:t>
            </a:r>
            <a:endParaRPr lang="zh-CN" altLang="en-US" sz="1400" dirty="0">
              <a:solidFill>
                <a:srgbClr val="00B05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488504" y="1340768"/>
            <a:ext cx="3819525" cy="4133850"/>
          </a:xfrm>
          <a:prstGeom prst="rect">
            <a:avLst/>
          </a:prstGeom>
          <a:noFill/>
          <a:ln w="9525">
            <a:noFill/>
            <a:miter lim="800000"/>
            <a:headEnd/>
            <a:tailEnd/>
          </a:ln>
        </p:spPr>
      </p:pic>
      <p:sp>
        <p:nvSpPr>
          <p:cNvPr id="20" name="TextBox 19"/>
          <p:cNvSpPr txBox="1"/>
          <p:nvPr/>
        </p:nvSpPr>
        <p:spPr>
          <a:xfrm>
            <a:off x="4953000" y="1340768"/>
            <a:ext cx="4660250" cy="954107"/>
          </a:xfrm>
          <a:prstGeom prst="rect">
            <a:avLst/>
          </a:prstGeom>
          <a:noFill/>
        </p:spPr>
        <p:txBody>
          <a:bodyPr wrap="none" rtlCol="0">
            <a:spAutoFit/>
          </a:bodyPr>
          <a:lstStyle/>
          <a:p>
            <a:pPr marL="342900" indent="-342900">
              <a:buFont typeface="+mj-lt"/>
              <a:buAutoNum type="arabicPeriod"/>
            </a:pPr>
            <a:r>
              <a:rPr lang="zh-CN" altLang="en-US" sz="1400" dirty="0" smtClean="0">
                <a:latin typeface="微软雅黑" pitchFamily="34" charset="-122"/>
                <a:ea typeface="微软雅黑" pitchFamily="34" charset="-122"/>
              </a:rPr>
              <a:t>打开</a:t>
            </a:r>
            <a:r>
              <a:rPr lang="en-US" altLang="zh-CN" sz="1400" dirty="0" smtClean="0">
                <a:latin typeface="微软雅黑" pitchFamily="34" charset="-122"/>
                <a:ea typeface="微软雅黑" pitchFamily="34" charset="-122"/>
              </a:rPr>
              <a:t>Excel 2007</a:t>
            </a:r>
            <a:r>
              <a:rPr lang="zh-CN" altLang="en-US" sz="1400" dirty="0" smtClean="0">
                <a:latin typeface="微软雅黑" pitchFamily="34" charset="-122"/>
                <a:ea typeface="微软雅黑" pitchFamily="34" charset="-122"/>
              </a:rPr>
              <a:t>及以上版本</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选择“数据”选项卡</a:t>
            </a:r>
            <a:r>
              <a:rPr lang="en-US" altLang="zh-CN" sz="1400" dirty="0" smtClean="0">
                <a:latin typeface="微软雅黑" pitchFamily="34" charset="-122"/>
                <a:ea typeface="微软雅黑" pitchFamily="34" charset="-122"/>
                <a:sym typeface="Wingdings" pitchFamily="2" charset="2"/>
              </a:rPr>
              <a:t></a:t>
            </a:r>
            <a:r>
              <a:rPr lang="zh-CN" altLang="en-US" sz="1400" dirty="0" smtClean="0">
                <a:latin typeface="微软雅黑" pitchFamily="34" charset="-122"/>
                <a:ea typeface="微软雅黑" pitchFamily="34" charset="-122"/>
                <a:sym typeface="Wingdings" pitchFamily="2" charset="2"/>
              </a:rPr>
              <a:t>“自其他来源”</a:t>
            </a:r>
            <a:endParaRPr lang="en-US" altLang="zh-CN" sz="1400" dirty="0" smtClean="0">
              <a:latin typeface="微软雅黑" pitchFamily="34" charset="-122"/>
              <a:ea typeface="微软雅黑" pitchFamily="34" charset="-122"/>
              <a:sym typeface="Wingdings" pitchFamily="2" charset="2"/>
            </a:endParaRPr>
          </a:p>
          <a:p>
            <a:pPr marL="342900" indent="-342900">
              <a:buFont typeface="+mj-lt"/>
              <a:buAutoNum type="arabicPeriod"/>
            </a:pPr>
            <a:r>
              <a:rPr lang="zh-CN" altLang="en-US" sz="1400" dirty="0" smtClean="0">
                <a:latin typeface="微软雅黑" pitchFamily="34" charset="-122"/>
                <a:ea typeface="微软雅黑" pitchFamily="34" charset="-122"/>
                <a:sym typeface="Wingdings" pitchFamily="2" charset="2"/>
              </a:rPr>
              <a:t>在“数据连接向导”弹出框中输入服务器和账户信息</a:t>
            </a:r>
            <a:endParaRPr lang="en-US" altLang="zh-CN" sz="1400" dirty="0" smtClean="0">
              <a:latin typeface="微软雅黑" pitchFamily="34" charset="-122"/>
              <a:ea typeface="微软雅黑" pitchFamily="34" charset="-122"/>
              <a:sym typeface="Wingdings" pitchFamily="2" charset="2"/>
            </a:endParaRPr>
          </a:p>
          <a:p>
            <a:pPr marL="342900" indent="-342900">
              <a:buFont typeface="+mj-lt"/>
              <a:buAutoNum type="arabicPeriod"/>
            </a:pPr>
            <a:r>
              <a:rPr lang="zh-CN" altLang="en-US" sz="1400" dirty="0" smtClean="0">
                <a:latin typeface="微软雅黑" pitchFamily="34" charset="-122"/>
                <a:ea typeface="微软雅黑" pitchFamily="34" charset="-122"/>
                <a:sym typeface="Wingdings" pitchFamily="2" charset="2"/>
              </a:rPr>
              <a:t>点击“下一步”</a:t>
            </a:r>
            <a:r>
              <a:rPr lang="en-US" altLang="zh-CN" sz="1400" dirty="0" smtClean="0">
                <a:latin typeface="微软雅黑" pitchFamily="34" charset="-122"/>
                <a:ea typeface="微软雅黑" pitchFamily="34" charset="-122"/>
                <a:sym typeface="Wingdings" pitchFamily="2" charset="2"/>
              </a:rPr>
              <a:t> </a:t>
            </a:r>
            <a:endParaRPr lang="zh-CN" altLang="en-US" sz="1400" dirty="0">
              <a:latin typeface="微软雅黑" pitchFamily="34" charset="-122"/>
              <a:ea typeface="微软雅黑" pitchFamily="34" charset="-122"/>
            </a:endParaRPr>
          </a:p>
        </p:txBody>
      </p:sp>
      <p:pic>
        <p:nvPicPr>
          <p:cNvPr id="5124" name="Picture 4"/>
          <p:cNvPicPr>
            <a:picLocks noChangeAspect="1" noChangeArrowheads="1"/>
          </p:cNvPicPr>
          <p:nvPr/>
        </p:nvPicPr>
        <p:blipFill>
          <a:blip r:embed="rId3"/>
          <a:srcRect/>
          <a:stretch>
            <a:fillRect/>
          </a:stretch>
        </p:blipFill>
        <p:spPr bwMode="auto">
          <a:xfrm>
            <a:off x="4520952" y="2780928"/>
            <a:ext cx="4876800" cy="3171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488504" y="1340768"/>
            <a:ext cx="3819525" cy="4133850"/>
          </a:xfrm>
          <a:prstGeom prst="rect">
            <a:avLst/>
          </a:prstGeom>
          <a:noFill/>
          <a:ln w="9525">
            <a:noFill/>
            <a:miter lim="800000"/>
            <a:headEnd/>
            <a:tailEnd/>
          </a:ln>
        </p:spPr>
      </p:pic>
      <p:sp>
        <p:nvSpPr>
          <p:cNvPr id="20" name="TextBox 19"/>
          <p:cNvSpPr txBox="1"/>
          <p:nvPr/>
        </p:nvSpPr>
        <p:spPr>
          <a:xfrm>
            <a:off x="4953000" y="1340768"/>
            <a:ext cx="4660250" cy="954107"/>
          </a:xfrm>
          <a:prstGeom prst="rect">
            <a:avLst/>
          </a:prstGeom>
          <a:noFill/>
        </p:spPr>
        <p:txBody>
          <a:bodyPr wrap="none" rtlCol="0">
            <a:spAutoFit/>
          </a:bodyPr>
          <a:lstStyle/>
          <a:p>
            <a:pPr marL="342900" indent="-342900">
              <a:buFont typeface="+mj-lt"/>
              <a:buAutoNum type="arabicPeriod"/>
            </a:pPr>
            <a:r>
              <a:rPr lang="zh-CN" altLang="en-US" sz="1400" dirty="0" smtClean="0">
                <a:latin typeface="微软雅黑" pitchFamily="34" charset="-122"/>
                <a:ea typeface="微软雅黑" pitchFamily="34" charset="-122"/>
              </a:rPr>
              <a:t>打开</a:t>
            </a:r>
            <a:r>
              <a:rPr lang="en-US" altLang="zh-CN" sz="1400" dirty="0" smtClean="0">
                <a:latin typeface="微软雅黑" pitchFamily="34" charset="-122"/>
                <a:ea typeface="微软雅黑" pitchFamily="34" charset="-122"/>
              </a:rPr>
              <a:t>Excel 2007</a:t>
            </a:r>
            <a:r>
              <a:rPr lang="zh-CN" altLang="en-US" sz="1400" dirty="0" smtClean="0">
                <a:latin typeface="微软雅黑" pitchFamily="34" charset="-122"/>
                <a:ea typeface="微软雅黑" pitchFamily="34" charset="-122"/>
              </a:rPr>
              <a:t>及以上版本</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选择“数据”选项卡</a:t>
            </a:r>
            <a:r>
              <a:rPr lang="en-US" altLang="zh-CN" sz="1400" dirty="0" smtClean="0">
                <a:latin typeface="微软雅黑" pitchFamily="34" charset="-122"/>
                <a:ea typeface="微软雅黑" pitchFamily="34" charset="-122"/>
                <a:sym typeface="Wingdings" pitchFamily="2" charset="2"/>
              </a:rPr>
              <a:t></a:t>
            </a:r>
            <a:r>
              <a:rPr lang="zh-CN" altLang="en-US" sz="1400" dirty="0" smtClean="0">
                <a:latin typeface="微软雅黑" pitchFamily="34" charset="-122"/>
                <a:ea typeface="微软雅黑" pitchFamily="34" charset="-122"/>
                <a:sym typeface="Wingdings" pitchFamily="2" charset="2"/>
              </a:rPr>
              <a:t>“自其他来源”</a:t>
            </a:r>
            <a:endParaRPr lang="en-US" altLang="zh-CN" sz="1400" dirty="0" smtClean="0">
              <a:latin typeface="微软雅黑" pitchFamily="34" charset="-122"/>
              <a:ea typeface="微软雅黑" pitchFamily="34" charset="-122"/>
              <a:sym typeface="Wingdings" pitchFamily="2" charset="2"/>
            </a:endParaRPr>
          </a:p>
          <a:p>
            <a:pPr marL="342900" indent="-342900">
              <a:buFont typeface="+mj-lt"/>
              <a:buAutoNum type="arabicPeriod"/>
            </a:pPr>
            <a:r>
              <a:rPr lang="zh-CN" altLang="en-US" sz="1400" dirty="0" smtClean="0">
                <a:latin typeface="微软雅黑" pitchFamily="34" charset="-122"/>
                <a:ea typeface="微软雅黑" pitchFamily="34" charset="-122"/>
                <a:sym typeface="Wingdings" pitchFamily="2" charset="2"/>
              </a:rPr>
              <a:t>在“数据连接向导”弹出框中输入服务器和账户信息</a:t>
            </a:r>
            <a:endParaRPr lang="en-US" altLang="zh-CN" sz="1400" dirty="0" smtClean="0">
              <a:latin typeface="微软雅黑" pitchFamily="34" charset="-122"/>
              <a:ea typeface="微软雅黑" pitchFamily="34" charset="-122"/>
              <a:sym typeface="Wingdings" pitchFamily="2" charset="2"/>
            </a:endParaRPr>
          </a:p>
          <a:p>
            <a:pPr marL="342900" indent="-342900">
              <a:buFont typeface="+mj-lt"/>
              <a:buAutoNum type="arabicPeriod"/>
            </a:pPr>
            <a:r>
              <a:rPr lang="zh-CN" altLang="en-US" sz="1400" dirty="0" smtClean="0">
                <a:latin typeface="微软雅黑" pitchFamily="34" charset="-122"/>
                <a:ea typeface="微软雅黑" pitchFamily="34" charset="-122"/>
                <a:sym typeface="Wingdings" pitchFamily="2" charset="2"/>
              </a:rPr>
              <a:t>点击“下一步”</a:t>
            </a:r>
            <a:r>
              <a:rPr lang="en-US" altLang="zh-CN" sz="1400" dirty="0" smtClean="0">
                <a:latin typeface="微软雅黑" pitchFamily="34" charset="-122"/>
                <a:ea typeface="微软雅黑" pitchFamily="34" charset="-122"/>
                <a:sym typeface="Wingdings" pitchFamily="2" charset="2"/>
              </a:rPr>
              <a:t> </a:t>
            </a:r>
            <a:endParaRPr lang="zh-CN" altLang="en-US" sz="1400" dirty="0">
              <a:latin typeface="微软雅黑" pitchFamily="34" charset="-122"/>
              <a:ea typeface="微软雅黑" pitchFamily="34" charset="-122"/>
            </a:endParaRPr>
          </a:p>
        </p:txBody>
      </p:sp>
      <p:pic>
        <p:nvPicPr>
          <p:cNvPr id="5124" name="Picture 4"/>
          <p:cNvPicPr>
            <a:picLocks noChangeAspect="1" noChangeArrowheads="1"/>
          </p:cNvPicPr>
          <p:nvPr/>
        </p:nvPicPr>
        <p:blipFill>
          <a:blip r:embed="rId3"/>
          <a:srcRect/>
          <a:stretch>
            <a:fillRect/>
          </a:stretch>
        </p:blipFill>
        <p:spPr bwMode="auto">
          <a:xfrm>
            <a:off x="4520952" y="2780928"/>
            <a:ext cx="4876800" cy="3171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6146" name="Picture 2"/>
          <p:cNvPicPr>
            <a:picLocks noChangeAspect="1" noChangeArrowheads="1"/>
          </p:cNvPicPr>
          <p:nvPr/>
        </p:nvPicPr>
        <p:blipFill>
          <a:blip r:embed="rId2"/>
          <a:srcRect/>
          <a:stretch>
            <a:fillRect/>
          </a:stretch>
        </p:blipFill>
        <p:spPr bwMode="auto">
          <a:xfrm>
            <a:off x="560512" y="1556792"/>
            <a:ext cx="4876800" cy="3409950"/>
          </a:xfrm>
          <a:prstGeom prst="rect">
            <a:avLst/>
          </a:prstGeom>
          <a:noFill/>
          <a:ln w="9525">
            <a:noFill/>
            <a:miter lim="800000"/>
            <a:headEnd/>
            <a:tailEnd/>
          </a:ln>
        </p:spPr>
      </p:pic>
      <p:sp>
        <p:nvSpPr>
          <p:cNvPr id="8" name="TextBox 7"/>
          <p:cNvSpPr txBox="1"/>
          <p:nvPr/>
        </p:nvSpPr>
        <p:spPr>
          <a:xfrm>
            <a:off x="6033120" y="1700808"/>
            <a:ext cx="2685351" cy="738664"/>
          </a:xfrm>
          <a:prstGeom prst="rect">
            <a:avLst/>
          </a:prstGeom>
          <a:noFill/>
        </p:spPr>
        <p:txBody>
          <a:bodyPr wrap="none" rtlCol="0">
            <a:spAutoFit/>
          </a:bodyPr>
          <a:lstStyle/>
          <a:p>
            <a:pPr marL="342900" indent="-342900">
              <a:buFont typeface="+mj-lt"/>
              <a:buAutoNum type="arabicPeriod"/>
            </a:pPr>
            <a:r>
              <a:rPr lang="zh-CN" altLang="en-US" sz="1400" dirty="0" smtClean="0">
                <a:latin typeface="微软雅黑" pitchFamily="34" charset="-122"/>
                <a:ea typeface="微软雅黑" pitchFamily="34" charset="-122"/>
              </a:rPr>
              <a:t>选择需要连接的数据库</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选择需要查询的多维数据集</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点击“下一步”</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7170" name="Picture 2"/>
          <p:cNvPicPr>
            <a:picLocks noChangeAspect="1" noChangeArrowheads="1"/>
          </p:cNvPicPr>
          <p:nvPr/>
        </p:nvPicPr>
        <p:blipFill>
          <a:blip r:embed="rId2"/>
          <a:srcRect/>
          <a:stretch>
            <a:fillRect/>
          </a:stretch>
        </p:blipFill>
        <p:spPr bwMode="auto">
          <a:xfrm>
            <a:off x="560512" y="1484784"/>
            <a:ext cx="4924425" cy="3771900"/>
          </a:xfrm>
          <a:prstGeom prst="rect">
            <a:avLst/>
          </a:prstGeom>
          <a:noFill/>
          <a:ln w="9525">
            <a:noFill/>
            <a:miter lim="800000"/>
            <a:headEnd/>
            <a:tailEnd/>
          </a:ln>
        </p:spPr>
      </p:pic>
      <p:sp>
        <p:nvSpPr>
          <p:cNvPr id="4" name="TextBox 3"/>
          <p:cNvSpPr txBox="1"/>
          <p:nvPr/>
        </p:nvSpPr>
        <p:spPr>
          <a:xfrm>
            <a:off x="5889105" y="1628800"/>
            <a:ext cx="3744416" cy="1600438"/>
          </a:xfrm>
          <a:prstGeom prst="rect">
            <a:avLst/>
          </a:prstGeom>
          <a:noFill/>
        </p:spPr>
        <p:txBody>
          <a:bodyPr wrap="square" rtlCol="0">
            <a:spAutoFit/>
          </a:bodyPr>
          <a:lstStyle/>
          <a:p>
            <a:pPr marL="342900" indent="-342900">
              <a:buFont typeface="+mj-lt"/>
              <a:buAutoNum type="arabicPeriod"/>
            </a:pPr>
            <a:r>
              <a:rPr lang="zh-CN" altLang="en-US" sz="1400" dirty="0" smtClean="0">
                <a:latin typeface="微软雅黑" pitchFamily="34" charset="-122"/>
                <a:ea typeface="微软雅黑" pitchFamily="34" charset="-122"/>
              </a:rPr>
              <a:t>选择“在文件中保存密码”，否则</a:t>
            </a:r>
            <a:r>
              <a:rPr lang="en-US" altLang="zh-CN" sz="1400" dirty="0" smtClean="0">
                <a:latin typeface="微软雅黑" pitchFamily="34" charset="-122"/>
                <a:ea typeface="微软雅黑" pitchFamily="34" charset="-122"/>
              </a:rPr>
              <a:t>Windows</a:t>
            </a:r>
            <a:r>
              <a:rPr lang="zh-CN" altLang="en-US" sz="1400" dirty="0" smtClean="0">
                <a:latin typeface="微软雅黑" pitchFamily="34" charset="-122"/>
                <a:ea typeface="微软雅黑" pitchFamily="34" charset="-122"/>
              </a:rPr>
              <a:t>会多次验证用户信息，甚至报错</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弹</a:t>
            </a:r>
            <a:r>
              <a:rPr lang="zh-CN" altLang="en-US" sz="1400" dirty="0" smtClean="0">
                <a:latin typeface="微软雅黑" pitchFamily="34" charset="-122"/>
                <a:ea typeface="微软雅黑" pitchFamily="34" charset="-122"/>
              </a:rPr>
              <a:t>出警告信息，选择“是”</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返回“数据连接向导”窗口，点击“完成”</a:t>
            </a:r>
            <a:endParaRPr lang="en-US" altLang="zh-CN" sz="1400" dirty="0" smtClean="0">
              <a:latin typeface="微软雅黑" pitchFamily="34" charset="-122"/>
              <a:ea typeface="微软雅黑" pitchFamily="34" charset="-122"/>
            </a:endParaRPr>
          </a:p>
          <a:p>
            <a:pPr marL="342900" indent="-342900">
              <a:buFont typeface="+mj-lt"/>
              <a:buAutoNum type="arabicPeriod"/>
            </a:pPr>
            <a:r>
              <a:rPr lang="zh-CN" altLang="en-US" sz="1400" dirty="0" smtClean="0">
                <a:latin typeface="微软雅黑" pitchFamily="34" charset="-122"/>
                <a:ea typeface="微软雅黑" pitchFamily="34" charset="-122"/>
              </a:rPr>
              <a:t>弹</a:t>
            </a:r>
            <a:r>
              <a:rPr lang="zh-CN" altLang="en-US" sz="1400" dirty="0" smtClean="0">
                <a:latin typeface="微软雅黑" pitchFamily="34" charset="-122"/>
                <a:ea typeface="微软雅黑" pitchFamily="34" charset="-122"/>
              </a:rPr>
              <a:t>出“导入数据”窗口，点击“确定”进入数据透视图界面</a:t>
            </a:r>
            <a:endParaRPr lang="zh-CN" altLang="en-US" sz="1400" dirty="0">
              <a:latin typeface="微软雅黑" pitchFamily="34" charset="-122"/>
              <a:ea typeface="微软雅黑" pitchFamily="34" charset="-122"/>
            </a:endParaRPr>
          </a:p>
        </p:txBody>
      </p:sp>
      <p:pic>
        <p:nvPicPr>
          <p:cNvPr id="7171" name="Picture 3"/>
          <p:cNvPicPr>
            <a:picLocks noChangeAspect="1" noChangeArrowheads="1"/>
          </p:cNvPicPr>
          <p:nvPr/>
        </p:nvPicPr>
        <p:blipFill>
          <a:blip r:embed="rId3"/>
          <a:srcRect/>
          <a:stretch>
            <a:fillRect/>
          </a:stretch>
        </p:blipFill>
        <p:spPr bwMode="auto">
          <a:xfrm>
            <a:off x="200472" y="3501008"/>
            <a:ext cx="5953125" cy="857250"/>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6609184" y="3501008"/>
            <a:ext cx="2533650" cy="225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8194" name="Picture 2"/>
          <p:cNvPicPr>
            <a:picLocks noChangeAspect="1" noChangeArrowheads="1"/>
          </p:cNvPicPr>
          <p:nvPr/>
        </p:nvPicPr>
        <p:blipFill>
          <a:blip r:embed="rId2"/>
          <a:srcRect/>
          <a:stretch>
            <a:fillRect/>
          </a:stretch>
        </p:blipFill>
        <p:spPr bwMode="auto">
          <a:xfrm>
            <a:off x="0" y="1268760"/>
            <a:ext cx="7390021" cy="4824536"/>
          </a:xfrm>
          <a:prstGeom prst="rect">
            <a:avLst/>
          </a:prstGeom>
          <a:noFill/>
          <a:ln w="9525">
            <a:noFill/>
            <a:miter lim="800000"/>
            <a:headEnd/>
            <a:tailEnd/>
          </a:ln>
        </p:spPr>
      </p:pic>
      <p:sp>
        <p:nvSpPr>
          <p:cNvPr id="4" name="矩形 3"/>
          <p:cNvSpPr/>
          <p:nvPr/>
        </p:nvSpPr>
        <p:spPr>
          <a:xfrm>
            <a:off x="272480" y="1988840"/>
            <a:ext cx="3024336" cy="295232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5" name="矩形 4"/>
          <p:cNvSpPr/>
          <p:nvPr/>
        </p:nvSpPr>
        <p:spPr>
          <a:xfrm>
            <a:off x="4448944" y="2420888"/>
            <a:ext cx="1152128" cy="28803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6" name="矩形 5"/>
          <p:cNvSpPr/>
          <p:nvPr/>
        </p:nvSpPr>
        <p:spPr>
          <a:xfrm>
            <a:off x="4448944" y="2780928"/>
            <a:ext cx="1224136" cy="244827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7" name="矩形 6"/>
          <p:cNvSpPr/>
          <p:nvPr/>
        </p:nvSpPr>
        <p:spPr>
          <a:xfrm>
            <a:off x="5889104" y="2204864"/>
            <a:ext cx="1440160" cy="3600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8" name="TextBox 7"/>
          <p:cNvSpPr txBox="1"/>
          <p:nvPr/>
        </p:nvSpPr>
        <p:spPr>
          <a:xfrm>
            <a:off x="1352600" y="3789040"/>
            <a:ext cx="1620957" cy="307777"/>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400" dirty="0" smtClean="0">
                <a:latin typeface="微软雅黑" pitchFamily="34" charset="-122"/>
                <a:ea typeface="微软雅黑" pitchFamily="34" charset="-122"/>
              </a:rPr>
              <a:t>数据报表展示区域</a:t>
            </a:r>
            <a:endParaRPr lang="zh-CN" altLang="en-US" sz="1400" dirty="0">
              <a:latin typeface="微软雅黑" pitchFamily="34" charset="-122"/>
              <a:ea typeface="微软雅黑" pitchFamily="34" charset="-122"/>
            </a:endParaRPr>
          </a:p>
        </p:txBody>
      </p:sp>
      <p:sp>
        <p:nvSpPr>
          <p:cNvPr id="9" name="TextBox 8"/>
          <p:cNvSpPr txBox="1"/>
          <p:nvPr/>
        </p:nvSpPr>
        <p:spPr>
          <a:xfrm>
            <a:off x="4376936" y="1124744"/>
            <a:ext cx="1261884" cy="307777"/>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400" dirty="0" smtClean="0">
                <a:latin typeface="微软雅黑" pitchFamily="34" charset="-122"/>
                <a:ea typeface="微软雅黑" pitchFamily="34" charset="-122"/>
              </a:rPr>
              <a:t>事实指标列表</a:t>
            </a:r>
            <a:endParaRPr lang="zh-CN" altLang="en-US" sz="1400" dirty="0">
              <a:latin typeface="微软雅黑" pitchFamily="34" charset="-122"/>
              <a:ea typeface="微软雅黑" pitchFamily="34" charset="-122"/>
            </a:endParaRPr>
          </a:p>
        </p:txBody>
      </p:sp>
      <p:sp>
        <p:nvSpPr>
          <p:cNvPr id="10" name="TextBox 9"/>
          <p:cNvSpPr txBox="1"/>
          <p:nvPr/>
        </p:nvSpPr>
        <p:spPr>
          <a:xfrm>
            <a:off x="3512840" y="2780928"/>
            <a:ext cx="902811" cy="307777"/>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400" dirty="0" smtClean="0">
                <a:latin typeface="微软雅黑" pitchFamily="34" charset="-122"/>
                <a:ea typeface="微软雅黑" pitchFamily="34" charset="-122"/>
              </a:rPr>
              <a:t>维度列表</a:t>
            </a:r>
            <a:endParaRPr lang="zh-CN" altLang="en-US" sz="1400" dirty="0">
              <a:latin typeface="微软雅黑" pitchFamily="34" charset="-122"/>
              <a:ea typeface="微软雅黑" pitchFamily="34" charset="-122"/>
            </a:endParaRPr>
          </a:p>
        </p:txBody>
      </p:sp>
      <p:sp>
        <p:nvSpPr>
          <p:cNvPr id="11" name="TextBox 10"/>
          <p:cNvSpPr txBox="1"/>
          <p:nvPr/>
        </p:nvSpPr>
        <p:spPr>
          <a:xfrm>
            <a:off x="7833320" y="3356992"/>
            <a:ext cx="1261884" cy="307777"/>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400" dirty="0" smtClean="0">
                <a:latin typeface="微软雅黑" pitchFamily="34" charset="-122"/>
                <a:ea typeface="微软雅黑" pitchFamily="34" charset="-122"/>
              </a:rPr>
              <a:t>报表设计区域</a:t>
            </a:r>
            <a:endParaRPr lang="zh-CN" altLang="en-US" sz="1400" dirty="0">
              <a:latin typeface="微软雅黑" pitchFamily="34" charset="-122"/>
              <a:ea typeface="微软雅黑" pitchFamily="34" charset="-122"/>
            </a:endParaRPr>
          </a:p>
        </p:txBody>
      </p:sp>
      <p:cxnSp>
        <p:nvCxnSpPr>
          <p:cNvPr id="13" name="直接箭头连接符 12"/>
          <p:cNvCxnSpPr>
            <a:stCxn id="8" idx="1"/>
            <a:endCxn id="4" idx="0"/>
          </p:cNvCxnSpPr>
          <p:nvPr/>
        </p:nvCxnSpPr>
        <p:spPr>
          <a:xfrm rot="10800000" flipH="1">
            <a:off x="1352600" y="1988841"/>
            <a:ext cx="432048" cy="1954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9" idx="1"/>
            <a:endCxn id="5" idx="3"/>
          </p:cNvCxnSpPr>
          <p:nvPr/>
        </p:nvCxnSpPr>
        <p:spPr>
          <a:xfrm rot="10800000" flipH="1" flipV="1">
            <a:off x="4376936" y="1278632"/>
            <a:ext cx="1224136" cy="1286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10" idx="1"/>
            <a:endCxn id="6" idx="3"/>
          </p:cNvCxnSpPr>
          <p:nvPr/>
        </p:nvCxnSpPr>
        <p:spPr>
          <a:xfrm rot="10800000" flipH="1" flipV="1">
            <a:off x="3512840" y="2934816"/>
            <a:ext cx="2160240" cy="1070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1" idx="1"/>
            <a:endCxn id="8194" idx="3"/>
          </p:cNvCxnSpPr>
          <p:nvPr/>
        </p:nvCxnSpPr>
        <p:spPr>
          <a:xfrm rot="10800000" flipV="1">
            <a:off x="7390022" y="3510880"/>
            <a:ext cx="443299" cy="1701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9218" name="Picture 2"/>
          <p:cNvPicPr>
            <a:picLocks noChangeAspect="1" noChangeArrowheads="1"/>
          </p:cNvPicPr>
          <p:nvPr/>
        </p:nvPicPr>
        <p:blipFill>
          <a:blip r:embed="rId2"/>
          <a:srcRect/>
          <a:stretch>
            <a:fillRect/>
          </a:stretch>
        </p:blipFill>
        <p:spPr bwMode="auto">
          <a:xfrm>
            <a:off x="344488" y="1340768"/>
            <a:ext cx="7677432"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卡当</a:t>
            </a:r>
            <a:r>
              <a:rPr lang="zh-CN" altLang="en-US" dirty="0" smtClean="0"/>
              <a:t>目前商业智能的步伐</a:t>
            </a:r>
            <a:r>
              <a:rPr lang="en-US" altLang="zh-CN" dirty="0" smtClean="0"/>
              <a:t>~</a:t>
            </a:r>
            <a:br>
              <a:rPr lang="en-US" altLang="zh-CN" dirty="0" smtClean="0"/>
            </a:br>
            <a:r>
              <a:rPr lang="en-US" altLang="zh-CN" dirty="0" smtClean="0"/>
              <a:t/>
            </a:r>
            <a:br>
              <a:rPr lang="en-US" altLang="zh-CN" dirty="0" smtClean="0"/>
            </a:br>
            <a:r>
              <a:rPr lang="zh-CN" altLang="en-US" dirty="0" smtClean="0"/>
              <a:t>多维</a:t>
            </a:r>
            <a:r>
              <a:rPr lang="zh-CN" altLang="en-US" dirty="0" smtClean="0"/>
              <a:t>数据库如何访问？</a:t>
            </a:r>
            <a:endParaRPr lang="zh-CN" altLang="en-US" dirty="0"/>
          </a:p>
        </p:txBody>
      </p:sp>
      <p:pic>
        <p:nvPicPr>
          <p:cNvPr id="10243" name="Picture 3"/>
          <p:cNvPicPr>
            <a:picLocks noChangeAspect="1" noChangeArrowheads="1"/>
          </p:cNvPicPr>
          <p:nvPr/>
        </p:nvPicPr>
        <p:blipFill>
          <a:blip r:embed="rId2"/>
          <a:srcRect/>
          <a:stretch>
            <a:fillRect/>
          </a:stretch>
        </p:blipFill>
        <p:spPr bwMode="auto">
          <a:xfrm>
            <a:off x="560512" y="1268760"/>
            <a:ext cx="3225959" cy="3024336"/>
          </a:xfrm>
          <a:prstGeom prst="rect">
            <a:avLst/>
          </a:prstGeom>
          <a:noFill/>
          <a:ln w="9525">
            <a:noFill/>
            <a:miter lim="800000"/>
            <a:headEnd/>
            <a:tailEnd/>
          </a:ln>
        </p:spPr>
      </p:pic>
      <p:pic>
        <p:nvPicPr>
          <p:cNvPr id="10244" name="Picture 4"/>
          <p:cNvPicPr>
            <a:picLocks noChangeAspect="1" noChangeArrowheads="1"/>
          </p:cNvPicPr>
          <p:nvPr/>
        </p:nvPicPr>
        <p:blipFill>
          <a:blip r:embed="rId3"/>
          <a:srcRect/>
          <a:stretch>
            <a:fillRect/>
          </a:stretch>
        </p:blipFill>
        <p:spPr bwMode="auto">
          <a:xfrm>
            <a:off x="3728864" y="2708920"/>
            <a:ext cx="5937212" cy="3783972"/>
          </a:xfrm>
          <a:prstGeom prst="rect">
            <a:avLst/>
          </a:prstGeom>
          <a:noFill/>
          <a:ln w="9525">
            <a:noFill/>
            <a:miter lim="800000"/>
            <a:headEnd/>
            <a:tailEnd/>
          </a:ln>
        </p:spPr>
      </p:pic>
      <p:sp>
        <p:nvSpPr>
          <p:cNvPr id="6" name="TextBox 5"/>
          <p:cNvSpPr txBox="1"/>
          <p:nvPr/>
        </p:nvSpPr>
        <p:spPr>
          <a:xfrm>
            <a:off x="4953000" y="1412776"/>
            <a:ext cx="4706738" cy="523220"/>
          </a:xfrm>
          <a:prstGeom prst="rect">
            <a:avLst/>
          </a:prstGeom>
          <a:noFill/>
        </p:spPr>
        <p:txBody>
          <a:bodyPr wrap="none" rtlCol="0">
            <a:spAutoFit/>
          </a:bodyPr>
          <a:lstStyle/>
          <a:p>
            <a:pPr marL="342900" indent="-342900">
              <a:buFont typeface="+mj-lt"/>
              <a:buAutoNum type="arabicPeriod"/>
            </a:pPr>
            <a:r>
              <a:rPr lang="zh-CN" altLang="en-US" sz="1400" dirty="0" smtClean="0">
                <a:latin typeface="微软雅黑" pitchFamily="34" charset="-122"/>
                <a:ea typeface="微软雅黑" pitchFamily="34" charset="-122"/>
              </a:rPr>
              <a:t>选择“插入”选项卡</a:t>
            </a:r>
            <a:r>
              <a:rPr lang="en-US" altLang="zh-CN" sz="1400" dirty="0" smtClean="0">
                <a:latin typeface="微软雅黑" pitchFamily="34" charset="-122"/>
                <a:ea typeface="微软雅黑" pitchFamily="34" charset="-122"/>
                <a:sym typeface="Wingdings" pitchFamily="2" charset="2"/>
              </a:rPr>
              <a:t></a:t>
            </a:r>
            <a:r>
              <a:rPr lang="zh-CN" altLang="en-US" sz="1400" dirty="0" smtClean="0">
                <a:latin typeface="微软雅黑" pitchFamily="34" charset="-122"/>
                <a:ea typeface="微软雅黑" pitchFamily="34" charset="-122"/>
                <a:sym typeface="Wingdings" pitchFamily="2" charset="2"/>
              </a:rPr>
              <a:t>“条形图”</a:t>
            </a:r>
            <a:r>
              <a:rPr lang="en-US" altLang="zh-CN" sz="1400" dirty="0" smtClean="0">
                <a:latin typeface="微软雅黑" pitchFamily="34" charset="-122"/>
                <a:ea typeface="微软雅黑" pitchFamily="34" charset="-122"/>
                <a:sym typeface="Wingdings" pitchFamily="2" charset="2"/>
              </a:rPr>
              <a:t> </a:t>
            </a:r>
            <a:r>
              <a:rPr lang="en-US" altLang="zh-CN" sz="1400" dirty="0" smtClean="0">
                <a:latin typeface="微软雅黑" pitchFamily="34" charset="-122"/>
                <a:ea typeface="微软雅黑" pitchFamily="34" charset="-122"/>
                <a:sym typeface="Wingdings" pitchFamily="2" charset="2"/>
              </a:rPr>
              <a:t></a:t>
            </a:r>
            <a:r>
              <a:rPr lang="zh-CN" altLang="en-US" sz="1400" dirty="0" smtClean="0">
                <a:latin typeface="微软雅黑" pitchFamily="34" charset="-122"/>
                <a:ea typeface="微软雅黑" pitchFamily="34" charset="-122"/>
                <a:sym typeface="Wingdings" pitchFamily="2" charset="2"/>
              </a:rPr>
              <a:t>“二维条形图”</a:t>
            </a:r>
            <a:endParaRPr lang="en-US" altLang="zh-CN" sz="1400" dirty="0" smtClean="0">
              <a:latin typeface="微软雅黑" pitchFamily="34" charset="-122"/>
              <a:ea typeface="微软雅黑" pitchFamily="34" charset="-122"/>
              <a:sym typeface="Wingdings" pitchFamily="2" charset="2"/>
            </a:endParaRPr>
          </a:p>
          <a:p>
            <a:pPr marL="342900" indent="-342900">
              <a:buFont typeface="+mj-lt"/>
              <a:buAutoNum type="arabicPeriod"/>
            </a:pPr>
            <a:r>
              <a:rPr lang="zh-CN" altLang="en-US" sz="1400" dirty="0" smtClean="0">
                <a:latin typeface="微软雅黑" pitchFamily="34" charset="-122"/>
                <a:ea typeface="微软雅黑" pitchFamily="34" charset="-122"/>
                <a:sym typeface="Wingdings" pitchFamily="2" charset="2"/>
              </a:rPr>
              <a:t>自动作出透视图同步的条形图。</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162425"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7408"/>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8125"/>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38</a:t>
            </a:fld>
            <a:endParaRPr lang="en-US" altLang="zh-CN" sz="1000" b="0" dirty="0">
              <a:solidFill>
                <a:srgbClr val="000000"/>
              </a:solidFill>
              <a:ea typeface="宋体" charset="-122"/>
            </a:endParaRPr>
          </a:p>
        </p:txBody>
      </p:sp>
      <p:sp>
        <p:nvSpPr>
          <p:cNvPr id="12" name="TextBox 11"/>
          <p:cNvSpPr txBox="1"/>
          <p:nvPr/>
        </p:nvSpPr>
        <p:spPr>
          <a:xfrm>
            <a:off x="4592960" y="3956070"/>
            <a:ext cx="4968553" cy="2862322"/>
          </a:xfrm>
          <a:prstGeom prst="rect">
            <a:avLst/>
          </a:prstGeom>
          <a:noFill/>
        </p:spPr>
        <p:txBody>
          <a:bodyPr wrap="square">
            <a:spAutoFit/>
          </a:bodyPr>
          <a:lstStyle/>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一</a:t>
            </a:r>
            <a:r>
              <a:rPr lang="zh-CN" altLang="en-US" sz="2000" dirty="0" smtClean="0">
                <a:solidFill>
                  <a:schemeClr val="accent6">
                    <a:lumMod val="60000"/>
                    <a:lumOff val="40000"/>
                  </a:schemeClr>
                </a:solidFill>
                <a:latin typeface="微软雅黑" pitchFamily="34" charset="-122"/>
                <a:ea typeface="微软雅黑" pitchFamily="34" charset="-122"/>
              </a:rPr>
              <a:t>、什么是商业智能</a:t>
            </a:r>
            <a:r>
              <a:rPr lang="en-US" altLang="zh-CN" sz="2000" dirty="0" smtClean="0">
                <a:solidFill>
                  <a:schemeClr val="accent6">
                    <a:lumMod val="60000"/>
                    <a:lumOff val="40000"/>
                  </a:schemeClr>
                </a:solidFill>
                <a:latin typeface="微软雅黑" pitchFamily="34" charset="-122"/>
                <a:ea typeface="微软雅黑" pitchFamily="34" charset="-122"/>
              </a:rPr>
              <a:t>(BI)</a:t>
            </a:r>
            <a:r>
              <a:rPr lang="zh-CN" altLang="en-US" sz="2000" dirty="0" smtClean="0">
                <a:solidFill>
                  <a:schemeClr val="accent6">
                    <a:lumMod val="60000"/>
                    <a:lumOff val="40000"/>
                  </a:schemeClr>
                </a:solidFill>
                <a:latin typeface="微软雅黑" pitchFamily="34" charset="-122"/>
                <a:ea typeface="微软雅黑" pitchFamily="34" charset="-122"/>
              </a:rPr>
              <a:t>？</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二</a:t>
            </a:r>
            <a:r>
              <a:rPr lang="zh-CN" altLang="en-US" sz="2000" dirty="0" smtClean="0">
                <a:solidFill>
                  <a:schemeClr val="accent6">
                    <a:lumMod val="60000"/>
                    <a:lumOff val="40000"/>
                  </a:schemeClr>
                </a:solidFill>
                <a:latin typeface="微软雅黑" pitchFamily="34" charset="-122"/>
                <a:ea typeface="微软雅黑" pitchFamily="34" charset="-122"/>
              </a:rPr>
              <a:t>、商业智能做了什么？</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三</a:t>
            </a:r>
            <a:r>
              <a:rPr lang="zh-CN" altLang="en-US" sz="2000" dirty="0" smtClean="0">
                <a:solidFill>
                  <a:schemeClr val="accent6">
                    <a:lumMod val="60000"/>
                    <a:lumOff val="40000"/>
                  </a:schemeClr>
                </a:solidFill>
                <a:latin typeface="微软雅黑" pitchFamily="34" charset="-122"/>
                <a:ea typeface="微软雅黑" pitchFamily="34" charset="-122"/>
              </a:rPr>
              <a:t>、商业智能如何实现？</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四</a:t>
            </a:r>
            <a:r>
              <a:rPr lang="zh-CN" altLang="en-US" sz="2000" dirty="0" smtClean="0">
                <a:solidFill>
                  <a:schemeClr val="accent6">
                    <a:lumMod val="60000"/>
                    <a:lumOff val="40000"/>
                  </a:schemeClr>
                </a:solidFill>
                <a:latin typeface="微软雅黑" pitchFamily="34" charset="-122"/>
                <a:ea typeface="微软雅黑" pitchFamily="34" charset="-122"/>
              </a:rPr>
              <a:t>、其他公司商业智能是什么现状？</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五</a:t>
            </a:r>
            <a:r>
              <a:rPr lang="zh-CN" altLang="en-US" sz="2000" dirty="0" smtClean="0">
                <a:solidFill>
                  <a:schemeClr val="accent6">
                    <a:lumMod val="60000"/>
                    <a:lumOff val="40000"/>
                  </a:schemeClr>
                </a:solidFill>
                <a:latin typeface="微软雅黑" pitchFamily="34" charset="-122"/>
                <a:ea typeface="微软雅黑" pitchFamily="34" charset="-122"/>
              </a:rPr>
              <a:t>、卡当目前的商业智能的步伐</a:t>
            </a:r>
            <a:r>
              <a:rPr lang="en-US" altLang="zh-CN" sz="2000" dirty="0" smtClean="0">
                <a:solidFill>
                  <a:schemeClr val="accent6">
                    <a:lumMod val="60000"/>
                    <a:lumOff val="40000"/>
                  </a:schemeClr>
                </a:solidFill>
                <a:latin typeface="微软雅黑" pitchFamily="34" charset="-122"/>
                <a:ea typeface="微软雅黑" pitchFamily="34" charset="-122"/>
              </a:rPr>
              <a:t>~</a:t>
            </a:r>
          </a:p>
          <a:p>
            <a:pPr>
              <a:lnSpc>
                <a:spcPct val="150000"/>
              </a:lnSpc>
              <a:defRPr/>
            </a:pPr>
            <a:r>
              <a:rPr lang="zh-CN" altLang="en-US" sz="2000" dirty="0" smtClean="0">
                <a:solidFill>
                  <a:srgbClr val="C00000"/>
                </a:solidFill>
                <a:latin typeface="微软雅黑" pitchFamily="34" charset="-122"/>
                <a:ea typeface="微软雅黑" pitchFamily="34" charset="-122"/>
              </a:rPr>
              <a:t>六、卡当商业智能的未来</a:t>
            </a:r>
            <a:r>
              <a:rPr lang="en-US" altLang="zh-CN" sz="2000" dirty="0" smtClean="0">
                <a:solidFill>
                  <a:srgbClr val="C00000"/>
                </a:solidFill>
                <a:latin typeface="微软雅黑" pitchFamily="34" charset="-122"/>
                <a:ea typeface="微软雅黑" pitchFamily="34" charset="-122"/>
              </a:rPr>
              <a:t>~</a:t>
            </a:r>
            <a:endParaRPr lang="zh-CN" altLang="en-US" sz="2000" dirty="0">
              <a:solidFill>
                <a:srgbClr val="C00000"/>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卡当</a:t>
            </a:r>
            <a:r>
              <a:rPr lang="zh-CN" altLang="en-US" dirty="0" smtClean="0">
                <a:solidFill>
                  <a:srgbClr val="C00000"/>
                </a:solidFill>
              </a:rPr>
              <a:t>商业智能的未来</a:t>
            </a:r>
            <a:r>
              <a:rPr lang="en-US" altLang="zh-CN" dirty="0" smtClean="0">
                <a:solidFill>
                  <a:srgbClr val="C00000"/>
                </a:solidFill>
              </a:rPr>
              <a:t>~</a:t>
            </a:r>
            <a:br>
              <a:rPr lang="en-US" altLang="zh-CN" dirty="0" smtClean="0">
                <a:solidFill>
                  <a:srgbClr val="C00000"/>
                </a:solidFill>
              </a:rPr>
            </a:br>
            <a:r>
              <a:rPr lang="en-US" altLang="zh-CN" dirty="0" smtClean="0">
                <a:solidFill>
                  <a:srgbClr val="C00000"/>
                </a:solidFill>
              </a:rPr>
              <a:t/>
            </a:r>
            <a:br>
              <a:rPr lang="en-US" altLang="zh-CN" dirty="0" smtClean="0">
                <a:solidFill>
                  <a:srgbClr val="C00000"/>
                </a:solidFill>
              </a:rPr>
            </a:br>
            <a:r>
              <a:rPr lang="zh-CN" altLang="en-US" dirty="0" smtClean="0">
                <a:solidFill>
                  <a:srgbClr val="C00000"/>
                </a:solidFill>
              </a:rPr>
              <a:t>支撑</a:t>
            </a:r>
            <a:r>
              <a:rPr lang="zh-CN" altLang="en-US" dirty="0" smtClean="0">
                <a:solidFill>
                  <a:srgbClr val="C00000"/>
                </a:solidFill>
              </a:rPr>
              <a:t>全企业的统一数据仓库</a:t>
            </a:r>
            <a:r>
              <a:rPr lang="zh-CN" altLang="en-US" dirty="0" smtClean="0">
                <a:solidFill>
                  <a:srgbClr val="C00000"/>
                </a:solidFill>
              </a:rPr>
              <a:t/>
            </a:r>
            <a:br>
              <a:rPr lang="zh-CN" altLang="en-US" dirty="0" smtClean="0">
                <a:solidFill>
                  <a:srgbClr val="C00000"/>
                </a:solidFill>
              </a:rPr>
            </a:br>
            <a:r>
              <a:rPr lang="en-US" altLang="zh-CN" dirty="0" smtClean="0">
                <a:solidFill>
                  <a:srgbClr val="C00000"/>
                </a:solidFill>
              </a:rPr>
              <a:t/>
            </a:r>
            <a:br>
              <a:rPr lang="en-US" altLang="zh-CN" dirty="0" smtClean="0">
                <a:solidFill>
                  <a:srgbClr val="C00000"/>
                </a:solidFill>
              </a:rPr>
            </a:br>
            <a:endParaRPr lang="zh-CN" altLang="en-US" dirty="0"/>
          </a:p>
        </p:txBody>
      </p:sp>
      <p:pic>
        <p:nvPicPr>
          <p:cNvPr id="16386" name="Picture 2"/>
          <p:cNvPicPr>
            <a:picLocks noChangeAspect="1" noChangeArrowheads="1"/>
          </p:cNvPicPr>
          <p:nvPr/>
        </p:nvPicPr>
        <p:blipFill>
          <a:blip r:embed="rId2"/>
          <a:srcRect/>
          <a:stretch>
            <a:fillRect/>
          </a:stretch>
        </p:blipFill>
        <p:spPr bwMode="auto">
          <a:xfrm>
            <a:off x="200472" y="1556792"/>
            <a:ext cx="7488832" cy="460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srcRect/>
          <a:stretch>
            <a:fillRect/>
          </a:stretch>
        </p:blipFill>
        <p:spPr bwMode="auto">
          <a:xfrm>
            <a:off x="0" y="4509120"/>
            <a:ext cx="9906000" cy="194421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什么是商业智能</a:t>
            </a:r>
            <a:r>
              <a:rPr lang="en-US" altLang="zh-CN" dirty="0" smtClean="0"/>
              <a:t>(BI)</a:t>
            </a:r>
            <a:r>
              <a:rPr lang="zh-CN" altLang="en-US" dirty="0" smtClean="0"/>
              <a:t>？</a:t>
            </a:r>
            <a:r>
              <a:rPr lang="en-US" altLang="zh-CN" dirty="0" smtClean="0"/>
              <a:t/>
            </a:r>
            <a:br>
              <a:rPr lang="en-US" altLang="zh-CN" dirty="0" smtClean="0"/>
            </a:br>
            <a:endParaRPr lang="zh-CN" altLang="en-US" dirty="0"/>
          </a:p>
        </p:txBody>
      </p:sp>
      <p:sp>
        <p:nvSpPr>
          <p:cNvPr id="3" name="文本占位符 2"/>
          <p:cNvSpPr>
            <a:spLocks noGrp="1"/>
          </p:cNvSpPr>
          <p:nvPr>
            <p:ph type="body" idx="1"/>
          </p:nvPr>
        </p:nvSpPr>
        <p:spPr>
          <a:xfrm>
            <a:off x="488504" y="1052736"/>
            <a:ext cx="8928992" cy="639762"/>
          </a:xfrm>
        </p:spPr>
        <p:txBody>
          <a:bodyPr/>
          <a:lstStyle/>
          <a:p>
            <a:r>
              <a:rPr lang="zh-CN" altLang="en-US" dirty="0" smtClean="0">
                <a:solidFill>
                  <a:schemeClr val="accent1">
                    <a:lumMod val="60000"/>
                    <a:lumOff val="40000"/>
                  </a:schemeClr>
                </a:solidFill>
              </a:rPr>
              <a:t>商业智能</a:t>
            </a:r>
            <a:r>
              <a:rPr lang="en-US" altLang="zh-CN" dirty="0" smtClean="0">
                <a:solidFill>
                  <a:schemeClr val="accent1">
                    <a:lumMod val="60000"/>
                    <a:lumOff val="40000"/>
                  </a:schemeClr>
                </a:solidFill>
              </a:rPr>
              <a:t>(BI)</a:t>
            </a:r>
            <a:r>
              <a:rPr lang="zh-CN" altLang="en-US" dirty="0" smtClean="0">
                <a:solidFill>
                  <a:schemeClr val="accent1">
                    <a:lumMod val="60000"/>
                    <a:lumOff val="40000"/>
                  </a:schemeClr>
                </a:solidFill>
              </a:rPr>
              <a:t>的概念</a:t>
            </a:r>
            <a:endParaRPr lang="zh-CN" altLang="en-US" dirty="0">
              <a:solidFill>
                <a:schemeClr val="accent1">
                  <a:lumMod val="60000"/>
                  <a:lumOff val="40000"/>
                </a:schemeClr>
              </a:solidFill>
            </a:endParaRPr>
          </a:p>
        </p:txBody>
      </p:sp>
      <p:sp>
        <p:nvSpPr>
          <p:cNvPr id="4" name="内容占位符 3"/>
          <p:cNvSpPr>
            <a:spLocks noGrp="1"/>
          </p:cNvSpPr>
          <p:nvPr>
            <p:ph sz="half" idx="2"/>
          </p:nvPr>
        </p:nvSpPr>
        <p:spPr>
          <a:xfrm>
            <a:off x="488504" y="1700808"/>
            <a:ext cx="8928992" cy="3672408"/>
          </a:xfrm>
        </p:spPr>
        <p:txBody>
          <a:bodyPr>
            <a:normAutofit/>
          </a:bodyPr>
          <a:lstStyle/>
          <a:p>
            <a:pPr>
              <a:buFont typeface="Arial" pitchFamily="34" charset="0"/>
              <a:buChar char="•"/>
            </a:pPr>
            <a:r>
              <a:rPr lang="zh-CN" altLang="en-US" sz="1800" dirty="0" smtClean="0"/>
              <a:t>又称</a:t>
            </a:r>
            <a:r>
              <a:rPr lang="zh-CN" altLang="en-US" sz="1800" b="1" dirty="0" smtClean="0"/>
              <a:t>商业智慧</a:t>
            </a:r>
            <a:r>
              <a:rPr lang="zh-CN" altLang="en-US" sz="1800" dirty="0" smtClean="0"/>
              <a:t>或</a:t>
            </a:r>
            <a:r>
              <a:rPr lang="zh-CN" altLang="en-US" sz="1800" b="1" dirty="0" smtClean="0"/>
              <a:t>商务智能</a:t>
            </a:r>
            <a:r>
              <a:rPr lang="en-US" altLang="zh-CN" sz="1800" dirty="0" smtClean="0"/>
              <a:t>(Business Intelligence)</a:t>
            </a:r>
            <a:r>
              <a:rPr lang="zh-CN" altLang="en-US" sz="1800" dirty="0" smtClean="0"/>
              <a:t>，指用现代</a:t>
            </a:r>
            <a:r>
              <a:rPr lang="zh-CN" altLang="en-US" sz="1800" dirty="0" smtClean="0">
                <a:solidFill>
                  <a:srgbClr val="0070C0"/>
                </a:solidFill>
              </a:rPr>
              <a:t>数据仓库</a:t>
            </a:r>
            <a:r>
              <a:rPr lang="zh-CN" altLang="en-US" sz="1800" dirty="0" smtClean="0"/>
              <a:t>技术、</a:t>
            </a:r>
            <a:r>
              <a:rPr lang="zh-CN" altLang="en-US" sz="1800" dirty="0" smtClean="0">
                <a:solidFill>
                  <a:srgbClr val="0070C0"/>
                </a:solidFill>
              </a:rPr>
              <a:t>在线分析技术</a:t>
            </a:r>
            <a:r>
              <a:rPr lang="zh-CN" altLang="en-US" sz="1800" dirty="0" smtClean="0"/>
              <a:t>、</a:t>
            </a:r>
            <a:r>
              <a:rPr lang="zh-CN" altLang="en-US" sz="1800" dirty="0" smtClean="0">
                <a:solidFill>
                  <a:srgbClr val="0070C0"/>
                </a:solidFill>
              </a:rPr>
              <a:t>数据挖掘</a:t>
            </a:r>
            <a:r>
              <a:rPr lang="zh-CN" altLang="en-US" sz="1800" dirty="0" smtClean="0"/>
              <a:t>和</a:t>
            </a:r>
            <a:r>
              <a:rPr lang="zh-CN" altLang="en-US" sz="1800" dirty="0" smtClean="0">
                <a:solidFill>
                  <a:srgbClr val="0070C0"/>
                </a:solidFill>
              </a:rPr>
              <a:t>数据展现</a:t>
            </a:r>
            <a:r>
              <a:rPr lang="zh-CN" altLang="en-US" sz="1800" dirty="0" smtClean="0"/>
              <a:t>技术进行数据分析以实现商业价值。</a:t>
            </a:r>
            <a:endParaRPr lang="en-US" altLang="zh-CN" sz="1800" dirty="0" smtClean="0"/>
          </a:p>
          <a:p>
            <a:endParaRPr lang="en-US" altLang="zh-CN" sz="1800" dirty="0" smtClean="0"/>
          </a:p>
          <a:p>
            <a:pPr>
              <a:buFont typeface="Arial" pitchFamily="34" charset="0"/>
              <a:buChar char="•"/>
            </a:pPr>
            <a:r>
              <a:rPr lang="zh-CN" altLang="en-US" sz="1800" dirty="0" smtClean="0"/>
              <a:t>为一系列商业活动行为的</a:t>
            </a:r>
            <a:r>
              <a:rPr lang="zh-CN" altLang="en-US" sz="1800" dirty="0" smtClean="0">
                <a:solidFill>
                  <a:srgbClr val="0070C0"/>
                </a:solidFill>
              </a:rPr>
              <a:t>资料收集</a:t>
            </a:r>
            <a:r>
              <a:rPr lang="zh-CN" altLang="en-US" sz="1800" dirty="0" smtClean="0"/>
              <a:t>与</a:t>
            </a:r>
            <a:r>
              <a:rPr lang="zh-CN" altLang="en-US" sz="1800" dirty="0" smtClean="0">
                <a:solidFill>
                  <a:srgbClr val="0070C0"/>
                </a:solidFill>
              </a:rPr>
              <a:t>资讯转化</a:t>
            </a:r>
            <a:r>
              <a:rPr lang="zh-CN" altLang="en-US" sz="1800" dirty="0" smtClean="0"/>
              <a:t>作业，透过持续性的过程，搭配技术进行测量、管理与监测，能够容易分析、综合营运及策略的定量化资讯应用，即时且互动的对</a:t>
            </a:r>
            <a:r>
              <a:rPr lang="zh-CN" altLang="en-US" sz="1800" dirty="0" smtClean="0">
                <a:solidFill>
                  <a:srgbClr val="00CC00"/>
                </a:solidFill>
              </a:rPr>
              <a:t>企业的关键性的衡量指标进行评估</a:t>
            </a:r>
            <a:r>
              <a:rPr lang="zh-CN" altLang="en-US" sz="1800" dirty="0" smtClean="0"/>
              <a:t>，进而发觉企业</a:t>
            </a:r>
            <a:r>
              <a:rPr lang="zh-CN" altLang="en-US" sz="1800" dirty="0" smtClean="0">
                <a:solidFill>
                  <a:srgbClr val="00CC00"/>
                </a:solidFill>
              </a:rPr>
              <a:t>面临的潜在问题或机会</a:t>
            </a:r>
            <a:r>
              <a:rPr lang="zh-CN" altLang="en-US" sz="1800" dirty="0" smtClean="0"/>
              <a:t>，促使使用者能够运用大量而完整的资讯，进行交叉分析并了解其中</a:t>
            </a:r>
            <a:r>
              <a:rPr lang="zh-CN" altLang="en-US" sz="1800" dirty="0" smtClean="0">
                <a:solidFill>
                  <a:srgbClr val="00CC00"/>
                </a:solidFill>
              </a:rPr>
              <a:t>趋势</a:t>
            </a:r>
            <a:r>
              <a:rPr lang="zh-CN" altLang="en-US" sz="1800" dirty="0" smtClean="0"/>
              <a:t>，协助企业制订出最佳的</a:t>
            </a:r>
            <a:r>
              <a:rPr lang="zh-CN" altLang="en-US" sz="1800" dirty="0" smtClean="0">
                <a:solidFill>
                  <a:srgbClr val="00CC00"/>
                </a:solidFill>
              </a:rPr>
              <a:t>策略主题与策略目标的一种决策支援</a:t>
            </a:r>
            <a:r>
              <a:rPr lang="zh-CN" altLang="en-US" sz="1800" dirty="0" smtClean="0"/>
              <a:t>的工具。</a:t>
            </a:r>
            <a:endParaRPr lang="zh-CN" altLang="en-US" sz="1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卡当</a:t>
            </a:r>
            <a:r>
              <a:rPr lang="zh-CN" altLang="en-US" dirty="0" smtClean="0">
                <a:solidFill>
                  <a:srgbClr val="C00000"/>
                </a:solidFill>
              </a:rPr>
              <a:t>商业智能的未来</a:t>
            </a:r>
            <a:r>
              <a:rPr lang="en-US" altLang="zh-CN" dirty="0" smtClean="0">
                <a:solidFill>
                  <a:srgbClr val="C00000"/>
                </a:solidFill>
              </a:rPr>
              <a:t>~</a:t>
            </a:r>
            <a:br>
              <a:rPr lang="en-US" altLang="zh-CN" dirty="0" smtClean="0">
                <a:solidFill>
                  <a:srgbClr val="C00000"/>
                </a:solidFill>
              </a:rPr>
            </a:br>
            <a:r>
              <a:rPr lang="en-US" altLang="zh-CN" dirty="0" smtClean="0">
                <a:solidFill>
                  <a:srgbClr val="C00000"/>
                </a:solidFill>
              </a:rPr>
              <a:t/>
            </a:r>
            <a:br>
              <a:rPr lang="en-US" altLang="zh-CN" dirty="0" smtClean="0">
                <a:solidFill>
                  <a:srgbClr val="C00000"/>
                </a:solidFill>
              </a:rPr>
            </a:br>
            <a:r>
              <a:rPr lang="zh-CN" altLang="en-US" dirty="0" smtClean="0">
                <a:solidFill>
                  <a:srgbClr val="C00000"/>
                </a:solidFill>
              </a:rPr>
              <a:t>支持更多</a:t>
            </a:r>
            <a:r>
              <a:rPr lang="zh-CN" altLang="en-US" dirty="0" smtClean="0">
                <a:solidFill>
                  <a:srgbClr val="C00000"/>
                </a:solidFill>
              </a:rPr>
              <a:t>部门的联机分析处理</a:t>
            </a:r>
            <a:r>
              <a:rPr lang="en-US" altLang="zh-CN" dirty="0" smtClean="0">
                <a:solidFill>
                  <a:srgbClr val="C00000"/>
                </a:solidFill>
              </a:rPr>
              <a:t/>
            </a:r>
            <a:br>
              <a:rPr lang="en-US" altLang="zh-CN" dirty="0" smtClean="0">
                <a:solidFill>
                  <a:srgbClr val="C00000"/>
                </a:solidFill>
              </a:rPr>
            </a:br>
            <a:endParaRPr lang="zh-CN" altLang="en-US" dirty="0"/>
          </a:p>
        </p:txBody>
      </p:sp>
      <p:pic>
        <p:nvPicPr>
          <p:cNvPr id="17410" name="Picture 2"/>
          <p:cNvPicPr>
            <a:picLocks noChangeAspect="1" noChangeArrowheads="1"/>
          </p:cNvPicPr>
          <p:nvPr/>
        </p:nvPicPr>
        <p:blipFill>
          <a:blip r:embed="rId2"/>
          <a:srcRect/>
          <a:stretch>
            <a:fillRect/>
          </a:stretch>
        </p:blipFill>
        <p:spPr bwMode="auto">
          <a:xfrm>
            <a:off x="560512" y="1412776"/>
            <a:ext cx="1891211" cy="1483419"/>
          </a:xfrm>
          <a:prstGeom prst="rect">
            <a:avLst/>
          </a:prstGeom>
          <a:noFill/>
          <a:ln w="9525">
            <a:noFill/>
            <a:miter lim="800000"/>
            <a:headEnd/>
            <a:tailEnd/>
          </a:ln>
        </p:spPr>
      </p:pic>
      <p:pic>
        <p:nvPicPr>
          <p:cNvPr id="15" name="Picture 2"/>
          <p:cNvPicPr>
            <a:picLocks noChangeAspect="1" noChangeArrowheads="1"/>
          </p:cNvPicPr>
          <p:nvPr/>
        </p:nvPicPr>
        <p:blipFill>
          <a:blip r:embed="rId2"/>
          <a:srcRect/>
          <a:stretch>
            <a:fillRect/>
          </a:stretch>
        </p:blipFill>
        <p:spPr bwMode="auto">
          <a:xfrm>
            <a:off x="560512" y="2780928"/>
            <a:ext cx="1891211" cy="1483419"/>
          </a:xfrm>
          <a:prstGeom prst="rect">
            <a:avLst/>
          </a:prstGeom>
          <a:noFill/>
          <a:ln w="9525">
            <a:noFill/>
            <a:miter lim="800000"/>
            <a:headEnd/>
            <a:tailEnd/>
          </a:ln>
        </p:spPr>
      </p:pic>
      <p:pic>
        <p:nvPicPr>
          <p:cNvPr id="16" name="Picture 2"/>
          <p:cNvPicPr>
            <a:picLocks noChangeAspect="1" noChangeArrowheads="1"/>
          </p:cNvPicPr>
          <p:nvPr/>
        </p:nvPicPr>
        <p:blipFill>
          <a:blip r:embed="rId2"/>
          <a:srcRect/>
          <a:stretch>
            <a:fillRect/>
          </a:stretch>
        </p:blipFill>
        <p:spPr bwMode="auto">
          <a:xfrm>
            <a:off x="560512" y="4221088"/>
            <a:ext cx="1891211" cy="1483419"/>
          </a:xfrm>
          <a:prstGeom prst="rect">
            <a:avLst/>
          </a:prstGeom>
          <a:noFill/>
          <a:ln w="9525">
            <a:noFill/>
            <a:miter lim="800000"/>
            <a:headEnd/>
            <a:tailEnd/>
          </a:ln>
        </p:spPr>
      </p:pic>
      <p:sp>
        <p:nvSpPr>
          <p:cNvPr id="17" name="TextBox 16"/>
          <p:cNvSpPr txBox="1"/>
          <p:nvPr/>
        </p:nvSpPr>
        <p:spPr>
          <a:xfrm>
            <a:off x="2504728" y="2060848"/>
            <a:ext cx="543739" cy="307777"/>
          </a:xfrm>
          <a:prstGeom prst="rect">
            <a:avLst/>
          </a:prstGeom>
          <a:noFill/>
        </p:spPr>
        <p:txBody>
          <a:bodyPr wrap="none" rtlCol="0" anchor="ctr">
            <a:spAutoFit/>
          </a:bodyPr>
          <a:lstStyle/>
          <a:p>
            <a:r>
              <a:rPr lang="zh-CN" altLang="en-US" sz="1400" dirty="0" smtClean="0">
                <a:latin typeface="微软雅黑" pitchFamily="34" charset="-122"/>
                <a:ea typeface="微软雅黑" pitchFamily="34" charset="-122"/>
              </a:rPr>
              <a:t>营销</a:t>
            </a:r>
            <a:endParaRPr lang="zh-CN" altLang="en-US" sz="1400" dirty="0">
              <a:latin typeface="微软雅黑" pitchFamily="34" charset="-122"/>
              <a:ea typeface="微软雅黑" pitchFamily="34" charset="-122"/>
            </a:endParaRPr>
          </a:p>
        </p:txBody>
      </p:sp>
      <p:sp>
        <p:nvSpPr>
          <p:cNvPr id="18" name="TextBox 17"/>
          <p:cNvSpPr txBox="1"/>
          <p:nvPr/>
        </p:nvSpPr>
        <p:spPr>
          <a:xfrm>
            <a:off x="2504728" y="3465004"/>
            <a:ext cx="543739" cy="307777"/>
          </a:xfrm>
          <a:prstGeom prst="rect">
            <a:avLst/>
          </a:prstGeom>
          <a:noFill/>
        </p:spPr>
        <p:txBody>
          <a:bodyPr wrap="none" rtlCol="0" anchor="ctr">
            <a:spAutoFit/>
          </a:bodyPr>
          <a:lstStyle/>
          <a:p>
            <a:r>
              <a:rPr lang="zh-CN" altLang="en-US" sz="1400" dirty="0" smtClean="0">
                <a:latin typeface="微软雅黑" pitchFamily="34" charset="-122"/>
                <a:ea typeface="微软雅黑" pitchFamily="34" charset="-122"/>
              </a:rPr>
              <a:t>财务</a:t>
            </a:r>
            <a:endParaRPr lang="zh-CN" altLang="en-US" sz="1400" dirty="0">
              <a:latin typeface="微软雅黑" pitchFamily="34" charset="-122"/>
              <a:ea typeface="微软雅黑" pitchFamily="34" charset="-122"/>
            </a:endParaRPr>
          </a:p>
        </p:txBody>
      </p:sp>
      <p:sp>
        <p:nvSpPr>
          <p:cNvPr id="19" name="TextBox 18"/>
          <p:cNvSpPr txBox="1"/>
          <p:nvPr/>
        </p:nvSpPr>
        <p:spPr>
          <a:xfrm>
            <a:off x="2504728" y="4869160"/>
            <a:ext cx="543739" cy="307777"/>
          </a:xfrm>
          <a:prstGeom prst="rect">
            <a:avLst/>
          </a:prstGeom>
          <a:noFill/>
        </p:spPr>
        <p:txBody>
          <a:bodyPr wrap="none" rtlCol="0" anchor="ctr">
            <a:spAutoFit/>
          </a:bodyPr>
          <a:lstStyle/>
          <a:p>
            <a:r>
              <a:rPr lang="zh-CN" altLang="en-US" sz="1400" dirty="0" smtClean="0">
                <a:latin typeface="微软雅黑" pitchFamily="34" charset="-122"/>
                <a:ea typeface="微软雅黑" pitchFamily="34" charset="-122"/>
              </a:rPr>
              <a:t>库存</a:t>
            </a:r>
            <a:endParaRPr lang="zh-CN" altLang="en-US" sz="1400" dirty="0">
              <a:latin typeface="微软雅黑" pitchFamily="34" charset="-122"/>
              <a:ea typeface="微软雅黑" pitchFamily="34" charset="-122"/>
            </a:endParaRPr>
          </a:p>
        </p:txBody>
      </p:sp>
      <p:sp>
        <p:nvSpPr>
          <p:cNvPr id="21" name="TextBox 20"/>
          <p:cNvSpPr txBox="1"/>
          <p:nvPr/>
        </p:nvSpPr>
        <p:spPr>
          <a:xfrm>
            <a:off x="1208584" y="6021288"/>
            <a:ext cx="530915" cy="307777"/>
          </a:xfrm>
          <a:prstGeom prst="rect">
            <a:avLst/>
          </a:prstGeom>
          <a:noFill/>
        </p:spPr>
        <p:txBody>
          <a:bodyPr wrap="none" rtlCol="0">
            <a:spAutoFit/>
          </a:bodyPr>
          <a:lstStyle/>
          <a:p>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grpSp>
        <p:nvGrpSpPr>
          <p:cNvPr id="77" name="组合 76"/>
          <p:cNvGrpSpPr/>
          <p:nvPr/>
        </p:nvGrpSpPr>
        <p:grpSpPr>
          <a:xfrm>
            <a:off x="3800872" y="260648"/>
            <a:ext cx="5760640" cy="1628800"/>
            <a:chOff x="2192050" y="1124744"/>
            <a:chExt cx="7297454" cy="2120877"/>
          </a:xfrm>
        </p:grpSpPr>
        <p:sp>
          <p:nvSpPr>
            <p:cNvPr id="22" name="Text Box 8"/>
            <p:cNvSpPr txBox="1">
              <a:spLocks noChangeArrowheads="1"/>
            </p:cNvSpPr>
            <p:nvPr/>
          </p:nvSpPr>
          <p:spPr bwMode="auto">
            <a:xfrm>
              <a:off x="5017492" y="1367639"/>
              <a:ext cx="1800225" cy="708269"/>
            </a:xfrm>
            <a:prstGeom prst="rect">
              <a:avLst/>
            </a:prstGeom>
            <a:noFill/>
            <a:ln w="9525">
              <a:noFill/>
              <a:miter lim="800000"/>
              <a:headEnd/>
              <a:tailEnd/>
            </a:ln>
          </p:spPr>
          <p:txBody>
            <a:bodyPr>
              <a:spAutoFit/>
            </a:bodyPr>
            <a:lstStyle/>
            <a:p>
              <a:pPr algn="l">
                <a:spcBef>
                  <a:spcPct val="50000"/>
                </a:spcBef>
              </a:pPr>
              <a:r>
                <a:rPr lang="zh-CN" altLang="en-US" sz="1200" dirty="0">
                  <a:solidFill>
                    <a:srgbClr val="FF0000"/>
                  </a:solidFill>
                  <a:ea typeface="楷体_GB2312" pitchFamily="49" charset="-122"/>
                </a:rPr>
                <a:t>沿着时间维上卷，由</a:t>
              </a:r>
              <a:r>
                <a:rPr lang="zh-CN" altLang="en-US" sz="1200" dirty="0" smtClean="0">
                  <a:solidFill>
                    <a:srgbClr val="FF0000"/>
                  </a:solidFill>
                  <a:ea typeface="楷体_GB2312" pitchFamily="49" charset="-122"/>
                </a:rPr>
                <a:t>“月份”</a:t>
              </a:r>
              <a:r>
                <a:rPr lang="zh-CN" altLang="en-US" sz="1200" dirty="0">
                  <a:solidFill>
                    <a:srgbClr val="FF0000"/>
                  </a:solidFill>
                  <a:ea typeface="楷体_GB2312" pitchFamily="49" charset="-122"/>
                </a:rPr>
                <a:t>上升</a:t>
              </a:r>
              <a:r>
                <a:rPr lang="zh-CN" altLang="en-US" sz="1200" dirty="0" smtClean="0">
                  <a:solidFill>
                    <a:srgbClr val="FF0000"/>
                  </a:solidFill>
                  <a:ea typeface="楷体_GB2312" pitchFamily="49" charset="-122"/>
                </a:rPr>
                <a:t>到季度</a:t>
              </a:r>
              <a:r>
                <a:rPr lang="zh-CN" altLang="en-US" sz="1200" dirty="0" smtClean="0"/>
                <a:t> </a:t>
              </a:r>
              <a:endParaRPr lang="zh-CN" altLang="en-US" sz="1200" dirty="0"/>
            </a:p>
          </p:txBody>
        </p:sp>
        <p:sp>
          <p:nvSpPr>
            <p:cNvPr id="23" name="AutoShape 26"/>
            <p:cNvSpPr>
              <a:spLocks noChangeArrowheads="1"/>
            </p:cNvSpPr>
            <p:nvPr/>
          </p:nvSpPr>
          <p:spPr bwMode="gray">
            <a:xfrm>
              <a:off x="8017886" y="179626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4" name="AutoShape 27"/>
            <p:cNvSpPr>
              <a:spLocks noChangeArrowheads="1"/>
            </p:cNvSpPr>
            <p:nvPr/>
          </p:nvSpPr>
          <p:spPr bwMode="gray">
            <a:xfrm>
              <a:off x="8446514" y="179626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5" name="AutoShape 27"/>
            <p:cNvSpPr>
              <a:spLocks noChangeArrowheads="1"/>
            </p:cNvSpPr>
            <p:nvPr/>
          </p:nvSpPr>
          <p:spPr bwMode="gray">
            <a:xfrm>
              <a:off x="8875142" y="179626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6" name="AutoShape 26"/>
            <p:cNvSpPr>
              <a:spLocks noChangeArrowheads="1"/>
            </p:cNvSpPr>
            <p:nvPr/>
          </p:nvSpPr>
          <p:spPr bwMode="gray">
            <a:xfrm>
              <a:off x="7875010" y="1939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7" name="AutoShape 27"/>
            <p:cNvSpPr>
              <a:spLocks noChangeArrowheads="1"/>
            </p:cNvSpPr>
            <p:nvPr/>
          </p:nvSpPr>
          <p:spPr bwMode="gray">
            <a:xfrm>
              <a:off x="8303638" y="1939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8" name="AutoShape 27"/>
            <p:cNvSpPr>
              <a:spLocks noChangeArrowheads="1"/>
            </p:cNvSpPr>
            <p:nvPr/>
          </p:nvSpPr>
          <p:spPr bwMode="gray">
            <a:xfrm>
              <a:off x="8732266" y="1939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9" name="AutoShape 26"/>
            <p:cNvSpPr>
              <a:spLocks noChangeArrowheads="1"/>
            </p:cNvSpPr>
            <p:nvPr/>
          </p:nvSpPr>
          <p:spPr bwMode="gray">
            <a:xfrm>
              <a:off x="7732134" y="20820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0" name="AutoShape 27"/>
            <p:cNvSpPr>
              <a:spLocks noChangeArrowheads="1"/>
            </p:cNvSpPr>
            <p:nvPr/>
          </p:nvSpPr>
          <p:spPr bwMode="gray">
            <a:xfrm>
              <a:off x="8160762" y="20820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1" name="AutoShape 27"/>
            <p:cNvSpPr>
              <a:spLocks noChangeArrowheads="1"/>
            </p:cNvSpPr>
            <p:nvPr/>
          </p:nvSpPr>
          <p:spPr bwMode="gray">
            <a:xfrm>
              <a:off x="8589390" y="20820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2" name="AutoShape 26"/>
            <p:cNvSpPr>
              <a:spLocks noChangeArrowheads="1"/>
            </p:cNvSpPr>
            <p:nvPr/>
          </p:nvSpPr>
          <p:spPr bwMode="gray">
            <a:xfrm>
              <a:off x="3017226" y="222489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3" name="AutoShape 26"/>
            <p:cNvSpPr>
              <a:spLocks noChangeArrowheads="1"/>
            </p:cNvSpPr>
            <p:nvPr/>
          </p:nvSpPr>
          <p:spPr bwMode="gray">
            <a:xfrm>
              <a:off x="3017226" y="179944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4" name="AutoShape 27"/>
            <p:cNvSpPr>
              <a:spLocks noChangeArrowheads="1"/>
            </p:cNvSpPr>
            <p:nvPr/>
          </p:nvSpPr>
          <p:spPr bwMode="gray">
            <a:xfrm>
              <a:off x="3445854" y="222489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5" name="AutoShape 28"/>
            <p:cNvSpPr>
              <a:spLocks noChangeArrowheads="1"/>
            </p:cNvSpPr>
            <p:nvPr/>
          </p:nvSpPr>
          <p:spPr bwMode="gray">
            <a:xfrm>
              <a:off x="3445854" y="179626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6" name="AutoShape 26"/>
            <p:cNvSpPr>
              <a:spLocks noChangeArrowheads="1"/>
            </p:cNvSpPr>
            <p:nvPr/>
          </p:nvSpPr>
          <p:spPr bwMode="gray">
            <a:xfrm>
              <a:off x="3017226" y="136763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7" name="AutoShape 27"/>
            <p:cNvSpPr>
              <a:spLocks noChangeArrowheads="1"/>
            </p:cNvSpPr>
            <p:nvPr/>
          </p:nvSpPr>
          <p:spPr bwMode="gray">
            <a:xfrm>
              <a:off x="3874482" y="222489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8" name="AutoShape 28"/>
            <p:cNvSpPr>
              <a:spLocks noChangeArrowheads="1"/>
            </p:cNvSpPr>
            <p:nvPr/>
          </p:nvSpPr>
          <p:spPr bwMode="gray">
            <a:xfrm>
              <a:off x="3445854" y="136763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9" name="AutoShape 27"/>
            <p:cNvSpPr>
              <a:spLocks noChangeArrowheads="1"/>
            </p:cNvSpPr>
            <p:nvPr/>
          </p:nvSpPr>
          <p:spPr bwMode="gray">
            <a:xfrm>
              <a:off x="3874482" y="179626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0" name="AutoShape 27"/>
            <p:cNvSpPr>
              <a:spLocks noChangeArrowheads="1"/>
            </p:cNvSpPr>
            <p:nvPr/>
          </p:nvSpPr>
          <p:spPr bwMode="gray">
            <a:xfrm>
              <a:off x="3874482" y="136763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1" name="AutoShape 26"/>
            <p:cNvSpPr>
              <a:spLocks noChangeArrowheads="1"/>
            </p:cNvSpPr>
            <p:nvPr/>
          </p:nvSpPr>
          <p:spPr bwMode="gray">
            <a:xfrm>
              <a:off x="2874350" y="2367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2" name="AutoShape 26"/>
            <p:cNvSpPr>
              <a:spLocks noChangeArrowheads="1"/>
            </p:cNvSpPr>
            <p:nvPr/>
          </p:nvSpPr>
          <p:spPr bwMode="gray">
            <a:xfrm>
              <a:off x="2874350" y="19423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3" name="AutoShape 27"/>
            <p:cNvSpPr>
              <a:spLocks noChangeArrowheads="1"/>
            </p:cNvSpPr>
            <p:nvPr/>
          </p:nvSpPr>
          <p:spPr bwMode="gray">
            <a:xfrm>
              <a:off x="3302978" y="2367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4" name="AutoShape 28"/>
            <p:cNvSpPr>
              <a:spLocks noChangeArrowheads="1"/>
            </p:cNvSpPr>
            <p:nvPr/>
          </p:nvSpPr>
          <p:spPr bwMode="gray">
            <a:xfrm>
              <a:off x="3302978" y="1939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5" name="AutoShape 26"/>
            <p:cNvSpPr>
              <a:spLocks noChangeArrowheads="1"/>
            </p:cNvSpPr>
            <p:nvPr/>
          </p:nvSpPr>
          <p:spPr bwMode="gray">
            <a:xfrm>
              <a:off x="2874350" y="1510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6" name="AutoShape 27"/>
            <p:cNvSpPr>
              <a:spLocks noChangeArrowheads="1"/>
            </p:cNvSpPr>
            <p:nvPr/>
          </p:nvSpPr>
          <p:spPr bwMode="gray">
            <a:xfrm>
              <a:off x="3731606" y="2367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7" name="AutoShape 28"/>
            <p:cNvSpPr>
              <a:spLocks noChangeArrowheads="1"/>
            </p:cNvSpPr>
            <p:nvPr/>
          </p:nvSpPr>
          <p:spPr bwMode="gray">
            <a:xfrm>
              <a:off x="3302978" y="1510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8" name="AutoShape 27"/>
            <p:cNvSpPr>
              <a:spLocks noChangeArrowheads="1"/>
            </p:cNvSpPr>
            <p:nvPr/>
          </p:nvSpPr>
          <p:spPr bwMode="gray">
            <a:xfrm>
              <a:off x="3731606" y="1939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49" name="AutoShape 27"/>
            <p:cNvSpPr>
              <a:spLocks noChangeArrowheads="1"/>
            </p:cNvSpPr>
            <p:nvPr/>
          </p:nvSpPr>
          <p:spPr bwMode="gray">
            <a:xfrm>
              <a:off x="3731606" y="1510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0" name="AutoShape 26"/>
            <p:cNvSpPr>
              <a:spLocks noChangeArrowheads="1"/>
            </p:cNvSpPr>
            <p:nvPr/>
          </p:nvSpPr>
          <p:spPr bwMode="gray">
            <a:xfrm>
              <a:off x="2731474" y="251064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1" name="AutoShape 26"/>
            <p:cNvSpPr>
              <a:spLocks noChangeArrowheads="1"/>
            </p:cNvSpPr>
            <p:nvPr/>
          </p:nvSpPr>
          <p:spPr bwMode="gray">
            <a:xfrm>
              <a:off x="2731474" y="208519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2" name="AutoShape 27"/>
            <p:cNvSpPr>
              <a:spLocks noChangeArrowheads="1"/>
            </p:cNvSpPr>
            <p:nvPr/>
          </p:nvSpPr>
          <p:spPr bwMode="gray">
            <a:xfrm>
              <a:off x="3160102" y="251064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3" name="AutoShape 28"/>
            <p:cNvSpPr>
              <a:spLocks noChangeArrowheads="1"/>
            </p:cNvSpPr>
            <p:nvPr/>
          </p:nvSpPr>
          <p:spPr bwMode="gray">
            <a:xfrm>
              <a:off x="3160102" y="20820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4" name="AutoShape 26"/>
            <p:cNvSpPr>
              <a:spLocks noChangeArrowheads="1"/>
            </p:cNvSpPr>
            <p:nvPr/>
          </p:nvSpPr>
          <p:spPr bwMode="gray">
            <a:xfrm>
              <a:off x="2731474" y="165338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5" name="AutoShape 27"/>
            <p:cNvSpPr>
              <a:spLocks noChangeArrowheads="1"/>
            </p:cNvSpPr>
            <p:nvPr/>
          </p:nvSpPr>
          <p:spPr bwMode="gray">
            <a:xfrm>
              <a:off x="3588730" y="251064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6" name="AutoShape 28"/>
            <p:cNvSpPr>
              <a:spLocks noChangeArrowheads="1"/>
            </p:cNvSpPr>
            <p:nvPr/>
          </p:nvSpPr>
          <p:spPr bwMode="gray">
            <a:xfrm>
              <a:off x="3160102" y="165338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7" name="AutoShape 27"/>
            <p:cNvSpPr>
              <a:spLocks noChangeArrowheads="1"/>
            </p:cNvSpPr>
            <p:nvPr/>
          </p:nvSpPr>
          <p:spPr bwMode="gray">
            <a:xfrm>
              <a:off x="3588730" y="208201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8" name="AutoShape 27"/>
            <p:cNvSpPr>
              <a:spLocks noChangeArrowheads="1"/>
            </p:cNvSpPr>
            <p:nvPr/>
          </p:nvSpPr>
          <p:spPr bwMode="gray">
            <a:xfrm>
              <a:off x="3588730" y="165338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59" name="TextBox 58"/>
            <p:cNvSpPr txBox="1"/>
            <p:nvPr/>
          </p:nvSpPr>
          <p:spPr>
            <a:xfrm>
              <a:off x="2230596" y="1910563"/>
              <a:ext cx="551935" cy="292301"/>
            </a:xfrm>
            <a:prstGeom prst="rect">
              <a:avLst/>
            </a:prstGeom>
            <a:noFill/>
          </p:spPr>
          <p:txBody>
            <a:bodyPr wrap="none" rtlCol="0">
              <a:spAutoFit/>
            </a:bodyPr>
            <a:lstStyle/>
            <a:p>
              <a:r>
                <a:rPr lang="zh-CN" altLang="en-US" sz="1000" dirty="0" smtClean="0"/>
                <a:t>一月</a:t>
              </a:r>
              <a:endParaRPr lang="zh-CN" altLang="en-US" sz="1000" dirty="0"/>
            </a:p>
          </p:txBody>
        </p:sp>
        <p:sp>
          <p:nvSpPr>
            <p:cNvPr id="60" name="TextBox 59"/>
            <p:cNvSpPr txBox="1"/>
            <p:nvPr/>
          </p:nvSpPr>
          <p:spPr>
            <a:xfrm>
              <a:off x="2230596" y="2339191"/>
              <a:ext cx="551935" cy="292301"/>
            </a:xfrm>
            <a:prstGeom prst="rect">
              <a:avLst/>
            </a:prstGeom>
            <a:noFill/>
          </p:spPr>
          <p:txBody>
            <a:bodyPr wrap="none" rtlCol="0">
              <a:spAutoFit/>
            </a:bodyPr>
            <a:lstStyle/>
            <a:p>
              <a:r>
                <a:rPr lang="zh-CN" altLang="en-US" sz="1000" dirty="0" smtClean="0"/>
                <a:t>二月</a:t>
              </a:r>
              <a:endParaRPr lang="zh-CN" altLang="en-US" sz="1000" dirty="0"/>
            </a:p>
          </p:txBody>
        </p:sp>
        <p:sp>
          <p:nvSpPr>
            <p:cNvPr id="61" name="TextBox 60"/>
            <p:cNvSpPr txBox="1"/>
            <p:nvPr/>
          </p:nvSpPr>
          <p:spPr>
            <a:xfrm>
              <a:off x="2230596" y="2767819"/>
              <a:ext cx="551935" cy="292301"/>
            </a:xfrm>
            <a:prstGeom prst="rect">
              <a:avLst/>
            </a:prstGeom>
            <a:noFill/>
          </p:spPr>
          <p:txBody>
            <a:bodyPr wrap="none" rtlCol="0">
              <a:spAutoFit/>
            </a:bodyPr>
            <a:lstStyle/>
            <a:p>
              <a:r>
                <a:rPr lang="zh-CN" altLang="en-US" sz="1000" dirty="0" smtClean="0"/>
                <a:t>三月</a:t>
              </a:r>
              <a:endParaRPr lang="zh-CN" altLang="en-US" sz="1000" dirty="0"/>
            </a:p>
          </p:txBody>
        </p:sp>
        <p:sp>
          <p:nvSpPr>
            <p:cNvPr id="62" name="TextBox 61"/>
            <p:cNvSpPr txBox="1"/>
            <p:nvPr/>
          </p:nvSpPr>
          <p:spPr>
            <a:xfrm>
              <a:off x="2274269" y="1410497"/>
              <a:ext cx="712382" cy="292301"/>
            </a:xfrm>
            <a:prstGeom prst="rect">
              <a:avLst/>
            </a:prstGeom>
            <a:noFill/>
          </p:spPr>
          <p:txBody>
            <a:bodyPr wrap="none" rtlCol="0">
              <a:spAutoFit/>
            </a:bodyPr>
            <a:lstStyle/>
            <a:p>
              <a:r>
                <a:rPr lang="zh-CN" altLang="en-US" sz="1000" dirty="0" smtClean="0"/>
                <a:t>七匹狼</a:t>
              </a:r>
              <a:endParaRPr lang="zh-CN" altLang="en-US" sz="1000" dirty="0"/>
            </a:p>
          </p:txBody>
        </p:sp>
        <p:sp>
          <p:nvSpPr>
            <p:cNvPr id="63" name="TextBox 62"/>
            <p:cNvSpPr txBox="1"/>
            <p:nvPr/>
          </p:nvSpPr>
          <p:spPr>
            <a:xfrm>
              <a:off x="2274269" y="1624812"/>
              <a:ext cx="551935" cy="292301"/>
            </a:xfrm>
            <a:prstGeom prst="rect">
              <a:avLst/>
            </a:prstGeom>
            <a:noFill/>
          </p:spPr>
          <p:txBody>
            <a:bodyPr wrap="none" rtlCol="0">
              <a:spAutoFit/>
            </a:bodyPr>
            <a:lstStyle/>
            <a:p>
              <a:r>
                <a:rPr lang="zh-CN" altLang="en-US" sz="1000" dirty="0" smtClean="0"/>
                <a:t>白沙</a:t>
              </a:r>
              <a:endParaRPr lang="zh-CN" altLang="en-US" sz="1000" dirty="0"/>
            </a:p>
          </p:txBody>
        </p:sp>
        <p:sp>
          <p:nvSpPr>
            <p:cNvPr id="64" name="TextBox 63"/>
            <p:cNvSpPr txBox="1"/>
            <p:nvPr/>
          </p:nvSpPr>
          <p:spPr>
            <a:xfrm>
              <a:off x="2192050" y="1124744"/>
              <a:ext cx="1033274" cy="29230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65" name="TextBox 64"/>
            <p:cNvSpPr txBox="1"/>
            <p:nvPr/>
          </p:nvSpPr>
          <p:spPr>
            <a:xfrm>
              <a:off x="2702894" y="1910563"/>
              <a:ext cx="495779" cy="292301"/>
            </a:xfrm>
            <a:prstGeom prst="rect">
              <a:avLst/>
            </a:prstGeom>
            <a:noFill/>
          </p:spPr>
          <p:txBody>
            <a:bodyPr wrap="none" rtlCol="0">
              <a:spAutoFit/>
            </a:bodyPr>
            <a:lstStyle/>
            <a:p>
              <a:r>
                <a:rPr lang="en-US" altLang="zh-CN" sz="1000" dirty="0" smtClean="0"/>
                <a:t>100</a:t>
              </a:r>
              <a:endParaRPr lang="zh-CN" altLang="en-US" sz="1000" dirty="0"/>
            </a:p>
          </p:txBody>
        </p:sp>
        <p:sp>
          <p:nvSpPr>
            <p:cNvPr id="66" name="TextBox 65"/>
            <p:cNvSpPr txBox="1"/>
            <p:nvPr/>
          </p:nvSpPr>
          <p:spPr>
            <a:xfrm>
              <a:off x="2702894" y="2339191"/>
              <a:ext cx="495779" cy="292301"/>
            </a:xfrm>
            <a:prstGeom prst="rect">
              <a:avLst/>
            </a:prstGeom>
            <a:noFill/>
          </p:spPr>
          <p:txBody>
            <a:bodyPr wrap="none" rtlCol="0">
              <a:spAutoFit/>
            </a:bodyPr>
            <a:lstStyle/>
            <a:p>
              <a:r>
                <a:rPr lang="en-US" altLang="zh-CN" sz="1000" dirty="0" smtClean="0"/>
                <a:t>200</a:t>
              </a:r>
              <a:endParaRPr lang="zh-CN" altLang="en-US" sz="1000" dirty="0"/>
            </a:p>
          </p:txBody>
        </p:sp>
        <p:sp>
          <p:nvSpPr>
            <p:cNvPr id="67" name="TextBox 66"/>
            <p:cNvSpPr txBox="1"/>
            <p:nvPr/>
          </p:nvSpPr>
          <p:spPr>
            <a:xfrm>
              <a:off x="2744180" y="2767819"/>
              <a:ext cx="495779" cy="292301"/>
            </a:xfrm>
            <a:prstGeom prst="rect">
              <a:avLst/>
            </a:prstGeom>
            <a:noFill/>
          </p:spPr>
          <p:txBody>
            <a:bodyPr wrap="none" rtlCol="0">
              <a:spAutoFit/>
            </a:bodyPr>
            <a:lstStyle/>
            <a:p>
              <a:r>
                <a:rPr lang="en-US" altLang="zh-CN" sz="1000" dirty="0" smtClean="0"/>
                <a:t>400</a:t>
              </a:r>
              <a:endParaRPr lang="zh-CN" altLang="en-US" sz="1000" dirty="0"/>
            </a:p>
          </p:txBody>
        </p:sp>
        <p:sp>
          <p:nvSpPr>
            <p:cNvPr id="68" name="TextBox 67"/>
            <p:cNvSpPr txBox="1"/>
            <p:nvPr/>
          </p:nvSpPr>
          <p:spPr>
            <a:xfrm>
              <a:off x="7366052" y="1774242"/>
              <a:ext cx="712382" cy="292301"/>
            </a:xfrm>
            <a:prstGeom prst="rect">
              <a:avLst/>
            </a:prstGeom>
            <a:noFill/>
          </p:spPr>
          <p:txBody>
            <a:bodyPr wrap="none" rtlCol="0">
              <a:spAutoFit/>
            </a:bodyPr>
            <a:lstStyle/>
            <a:p>
              <a:r>
                <a:rPr lang="zh-CN" altLang="en-US" sz="1000" dirty="0" smtClean="0"/>
                <a:t>七匹狼</a:t>
              </a:r>
              <a:endParaRPr lang="zh-CN" altLang="en-US" sz="1000" dirty="0"/>
            </a:p>
          </p:txBody>
        </p:sp>
        <p:sp>
          <p:nvSpPr>
            <p:cNvPr id="69" name="TextBox 68"/>
            <p:cNvSpPr txBox="1"/>
            <p:nvPr/>
          </p:nvSpPr>
          <p:spPr>
            <a:xfrm>
              <a:off x="7331272" y="2010581"/>
              <a:ext cx="551935" cy="292301"/>
            </a:xfrm>
            <a:prstGeom prst="rect">
              <a:avLst/>
            </a:prstGeom>
            <a:noFill/>
          </p:spPr>
          <p:txBody>
            <a:bodyPr wrap="none" rtlCol="0">
              <a:spAutoFit/>
            </a:bodyPr>
            <a:lstStyle/>
            <a:p>
              <a:r>
                <a:rPr lang="zh-CN" altLang="en-US" sz="1000" dirty="0" smtClean="0"/>
                <a:t>白沙</a:t>
              </a:r>
              <a:endParaRPr lang="zh-CN" altLang="en-US" sz="1000" dirty="0"/>
            </a:p>
          </p:txBody>
        </p:sp>
        <p:sp>
          <p:nvSpPr>
            <p:cNvPr id="70" name="TextBox 69"/>
            <p:cNvSpPr txBox="1"/>
            <p:nvPr/>
          </p:nvSpPr>
          <p:spPr>
            <a:xfrm>
              <a:off x="7078414" y="1581953"/>
              <a:ext cx="1033274" cy="29230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71" name="TextBox 70"/>
            <p:cNvSpPr txBox="1"/>
            <p:nvPr/>
          </p:nvSpPr>
          <p:spPr>
            <a:xfrm>
              <a:off x="7565793" y="2724959"/>
              <a:ext cx="423578" cy="52066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72" name="TextBox 71"/>
            <p:cNvSpPr txBox="1"/>
            <p:nvPr/>
          </p:nvSpPr>
          <p:spPr>
            <a:xfrm>
              <a:off x="8065859" y="2724959"/>
              <a:ext cx="423578" cy="52066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73" name="TextBox 72"/>
            <p:cNvSpPr txBox="1"/>
            <p:nvPr/>
          </p:nvSpPr>
          <p:spPr>
            <a:xfrm>
              <a:off x="8637363" y="2724959"/>
              <a:ext cx="423578" cy="52066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74" name="TextBox 73"/>
            <p:cNvSpPr txBox="1"/>
            <p:nvPr/>
          </p:nvSpPr>
          <p:spPr>
            <a:xfrm>
              <a:off x="7089195" y="2367771"/>
              <a:ext cx="712382" cy="292301"/>
            </a:xfrm>
            <a:prstGeom prst="rect">
              <a:avLst/>
            </a:prstGeom>
            <a:noFill/>
          </p:spPr>
          <p:txBody>
            <a:bodyPr wrap="none" rtlCol="0">
              <a:spAutoFit/>
            </a:bodyPr>
            <a:lstStyle/>
            <a:p>
              <a:r>
                <a:rPr lang="zh-CN" altLang="en-US" sz="1000" dirty="0" smtClean="0"/>
                <a:t>一季度</a:t>
              </a:r>
              <a:endParaRPr lang="zh-CN" altLang="en-US" sz="1000" dirty="0"/>
            </a:p>
          </p:txBody>
        </p:sp>
        <p:sp>
          <p:nvSpPr>
            <p:cNvPr id="75" name="TextBox 74"/>
            <p:cNvSpPr txBox="1"/>
            <p:nvPr/>
          </p:nvSpPr>
          <p:spPr>
            <a:xfrm>
              <a:off x="7732134" y="2367771"/>
              <a:ext cx="495779" cy="292301"/>
            </a:xfrm>
            <a:prstGeom prst="rect">
              <a:avLst/>
            </a:prstGeom>
            <a:noFill/>
          </p:spPr>
          <p:txBody>
            <a:bodyPr wrap="none" rtlCol="0">
              <a:spAutoFit/>
            </a:bodyPr>
            <a:lstStyle/>
            <a:p>
              <a:r>
                <a:rPr lang="en-US" altLang="zh-CN" sz="1000" dirty="0" smtClean="0"/>
                <a:t>700</a:t>
              </a:r>
              <a:endParaRPr lang="zh-CN" altLang="en-US" sz="1000" dirty="0"/>
            </a:p>
          </p:txBody>
        </p:sp>
        <p:sp>
          <p:nvSpPr>
            <p:cNvPr id="76" name="右箭头 75"/>
            <p:cNvSpPr/>
            <p:nvPr/>
          </p:nvSpPr>
          <p:spPr>
            <a:xfrm>
              <a:off x="5017490" y="2367770"/>
              <a:ext cx="1857388" cy="57150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136" name="组合 135"/>
          <p:cNvGrpSpPr/>
          <p:nvPr/>
        </p:nvGrpSpPr>
        <p:grpSpPr>
          <a:xfrm>
            <a:off x="3728864" y="1628800"/>
            <a:ext cx="5863124" cy="1938513"/>
            <a:chOff x="560694" y="2714622"/>
            <a:chExt cx="7951174" cy="2510281"/>
          </a:xfrm>
        </p:grpSpPr>
        <p:sp>
          <p:nvSpPr>
            <p:cNvPr id="78" name="Text Box 8"/>
            <p:cNvSpPr txBox="1">
              <a:spLocks noChangeArrowheads="1"/>
            </p:cNvSpPr>
            <p:nvPr/>
          </p:nvSpPr>
          <p:spPr bwMode="auto">
            <a:xfrm>
              <a:off x="3428994" y="2928936"/>
              <a:ext cx="1800225" cy="400110"/>
            </a:xfrm>
            <a:prstGeom prst="rect">
              <a:avLst/>
            </a:prstGeom>
            <a:noFill/>
            <a:ln w="9525">
              <a:noFill/>
              <a:miter lim="800000"/>
              <a:headEnd/>
              <a:tailEnd/>
            </a:ln>
          </p:spPr>
          <p:txBody>
            <a:bodyPr>
              <a:spAutoFit/>
            </a:bodyPr>
            <a:lstStyle/>
            <a:p>
              <a:pPr algn="l">
                <a:spcBef>
                  <a:spcPct val="50000"/>
                </a:spcBef>
              </a:pPr>
              <a:r>
                <a:rPr lang="zh-CN" altLang="en-US" sz="1000" dirty="0">
                  <a:solidFill>
                    <a:srgbClr val="FF0000"/>
                  </a:solidFill>
                  <a:ea typeface="楷体_GB2312" pitchFamily="49" charset="-122"/>
                </a:rPr>
                <a:t>沿着时间</a:t>
              </a:r>
              <a:r>
                <a:rPr lang="zh-CN" altLang="en-US" sz="1000" dirty="0" smtClean="0">
                  <a:solidFill>
                    <a:srgbClr val="FF0000"/>
                  </a:solidFill>
                  <a:ea typeface="楷体_GB2312" pitchFamily="49" charset="-122"/>
                </a:rPr>
                <a:t>维下钻，</a:t>
              </a:r>
              <a:r>
                <a:rPr lang="zh-CN" altLang="en-US" sz="1000" dirty="0">
                  <a:solidFill>
                    <a:srgbClr val="FF0000"/>
                  </a:solidFill>
                  <a:ea typeface="楷体_GB2312" pitchFamily="49" charset="-122"/>
                </a:rPr>
                <a:t>由</a:t>
              </a:r>
              <a:r>
                <a:rPr lang="zh-CN" altLang="en-US" sz="1000" dirty="0" smtClean="0">
                  <a:solidFill>
                    <a:srgbClr val="FF0000"/>
                  </a:solidFill>
                  <a:ea typeface="楷体_GB2312" pitchFamily="49" charset="-122"/>
                </a:rPr>
                <a:t>“月份”下降到旬</a:t>
              </a:r>
              <a:endParaRPr lang="zh-CN" altLang="en-US" sz="1000" dirty="0"/>
            </a:p>
          </p:txBody>
        </p:sp>
        <p:sp>
          <p:nvSpPr>
            <p:cNvPr id="79" name="AutoShape 26"/>
            <p:cNvSpPr>
              <a:spLocks noChangeArrowheads="1"/>
            </p:cNvSpPr>
            <p:nvPr/>
          </p:nvSpPr>
          <p:spPr bwMode="gray">
            <a:xfrm>
              <a:off x="1500166"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0" name="AutoShape 27"/>
            <p:cNvSpPr>
              <a:spLocks noChangeArrowheads="1"/>
            </p:cNvSpPr>
            <p:nvPr/>
          </p:nvSpPr>
          <p:spPr bwMode="gray">
            <a:xfrm>
              <a:off x="1928794"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1" name="AutoShape 27"/>
            <p:cNvSpPr>
              <a:spLocks noChangeArrowheads="1"/>
            </p:cNvSpPr>
            <p:nvPr/>
          </p:nvSpPr>
          <p:spPr bwMode="gray">
            <a:xfrm>
              <a:off x="2357422"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2" name="AutoShape 26"/>
            <p:cNvSpPr>
              <a:spLocks noChangeArrowheads="1"/>
            </p:cNvSpPr>
            <p:nvPr/>
          </p:nvSpPr>
          <p:spPr bwMode="gray">
            <a:xfrm>
              <a:off x="1357290"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3" name="AutoShape 27"/>
            <p:cNvSpPr>
              <a:spLocks noChangeArrowheads="1"/>
            </p:cNvSpPr>
            <p:nvPr/>
          </p:nvSpPr>
          <p:spPr bwMode="gray">
            <a:xfrm>
              <a:off x="1785918"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4" name="AutoShape 27"/>
            <p:cNvSpPr>
              <a:spLocks noChangeArrowheads="1"/>
            </p:cNvSpPr>
            <p:nvPr/>
          </p:nvSpPr>
          <p:spPr bwMode="gray">
            <a:xfrm>
              <a:off x="2214546"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5" name="AutoShape 26"/>
            <p:cNvSpPr>
              <a:spLocks noChangeArrowheads="1"/>
            </p:cNvSpPr>
            <p:nvPr/>
          </p:nvSpPr>
          <p:spPr bwMode="gray">
            <a:xfrm>
              <a:off x="1214414"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6" name="AutoShape 27"/>
            <p:cNvSpPr>
              <a:spLocks noChangeArrowheads="1"/>
            </p:cNvSpPr>
            <p:nvPr/>
          </p:nvSpPr>
          <p:spPr bwMode="gray">
            <a:xfrm>
              <a:off x="1643042"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7" name="AutoShape 27"/>
            <p:cNvSpPr>
              <a:spLocks noChangeArrowheads="1"/>
            </p:cNvSpPr>
            <p:nvPr/>
          </p:nvSpPr>
          <p:spPr bwMode="gray">
            <a:xfrm>
              <a:off x="2071670"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88" name="TextBox 87"/>
            <p:cNvSpPr txBox="1"/>
            <p:nvPr/>
          </p:nvSpPr>
          <p:spPr>
            <a:xfrm>
              <a:off x="848330" y="3192663"/>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89" name="TextBox 88"/>
            <p:cNvSpPr txBox="1"/>
            <p:nvPr/>
          </p:nvSpPr>
          <p:spPr>
            <a:xfrm>
              <a:off x="813554" y="3429002"/>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90" name="TextBox 89"/>
            <p:cNvSpPr txBox="1"/>
            <p:nvPr/>
          </p:nvSpPr>
          <p:spPr>
            <a:xfrm>
              <a:off x="560694" y="3000374"/>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91" name="TextBox 90"/>
            <p:cNvSpPr txBox="1"/>
            <p:nvPr/>
          </p:nvSpPr>
          <p:spPr>
            <a:xfrm>
              <a:off x="1133096" y="4143381"/>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92" name="TextBox 91"/>
            <p:cNvSpPr txBox="1"/>
            <p:nvPr/>
          </p:nvSpPr>
          <p:spPr>
            <a:xfrm>
              <a:off x="1633163" y="4143381"/>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93" name="TextBox 92"/>
            <p:cNvSpPr txBox="1"/>
            <p:nvPr/>
          </p:nvSpPr>
          <p:spPr>
            <a:xfrm>
              <a:off x="2204667" y="4143381"/>
              <a:ext cx="338554" cy="43858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94" name="TextBox 93"/>
            <p:cNvSpPr txBox="1"/>
            <p:nvPr/>
          </p:nvSpPr>
          <p:spPr>
            <a:xfrm>
              <a:off x="571475" y="3786193"/>
              <a:ext cx="441146" cy="246221"/>
            </a:xfrm>
            <a:prstGeom prst="rect">
              <a:avLst/>
            </a:prstGeom>
            <a:noFill/>
          </p:spPr>
          <p:txBody>
            <a:bodyPr wrap="none" rtlCol="0">
              <a:spAutoFit/>
            </a:bodyPr>
            <a:lstStyle/>
            <a:p>
              <a:r>
                <a:rPr lang="zh-CN" altLang="en-US" sz="1000" dirty="0" smtClean="0"/>
                <a:t>一月</a:t>
              </a:r>
              <a:endParaRPr lang="zh-CN" altLang="en-US" sz="1000" dirty="0"/>
            </a:p>
          </p:txBody>
        </p:sp>
        <p:sp>
          <p:nvSpPr>
            <p:cNvPr id="95" name="TextBox 94"/>
            <p:cNvSpPr txBox="1"/>
            <p:nvPr/>
          </p:nvSpPr>
          <p:spPr>
            <a:xfrm>
              <a:off x="1214414" y="3786193"/>
              <a:ext cx="396262" cy="246221"/>
            </a:xfrm>
            <a:prstGeom prst="rect">
              <a:avLst/>
            </a:prstGeom>
            <a:noFill/>
          </p:spPr>
          <p:txBody>
            <a:bodyPr wrap="none" rtlCol="0">
              <a:spAutoFit/>
            </a:bodyPr>
            <a:lstStyle/>
            <a:p>
              <a:r>
                <a:rPr lang="en-US" altLang="zh-CN" sz="1000" dirty="0" smtClean="0"/>
                <a:t>100</a:t>
              </a:r>
              <a:endParaRPr lang="zh-CN" altLang="en-US" sz="1000" dirty="0"/>
            </a:p>
          </p:txBody>
        </p:sp>
        <p:sp>
          <p:nvSpPr>
            <p:cNvPr id="96" name="右箭头 95"/>
            <p:cNvSpPr/>
            <p:nvPr/>
          </p:nvSpPr>
          <p:spPr>
            <a:xfrm>
              <a:off x="3428992" y="3929067"/>
              <a:ext cx="1857388" cy="57150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000"/>
            </a:p>
          </p:txBody>
        </p:sp>
        <p:sp>
          <p:nvSpPr>
            <p:cNvPr id="97" name="AutoShape 26"/>
            <p:cNvSpPr>
              <a:spLocks noChangeArrowheads="1"/>
            </p:cNvSpPr>
            <p:nvPr/>
          </p:nvSpPr>
          <p:spPr bwMode="gray">
            <a:xfrm>
              <a:off x="7040250" y="3814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98" name="AutoShape 26"/>
            <p:cNvSpPr>
              <a:spLocks noChangeArrowheads="1"/>
            </p:cNvSpPr>
            <p:nvPr/>
          </p:nvSpPr>
          <p:spPr bwMode="gray">
            <a:xfrm>
              <a:off x="7040250" y="338931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99" name="AutoShape 27"/>
            <p:cNvSpPr>
              <a:spLocks noChangeArrowheads="1"/>
            </p:cNvSpPr>
            <p:nvPr/>
          </p:nvSpPr>
          <p:spPr bwMode="gray">
            <a:xfrm>
              <a:off x="7468878" y="3814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0" name="AutoShape 28"/>
            <p:cNvSpPr>
              <a:spLocks noChangeArrowheads="1"/>
            </p:cNvSpPr>
            <p:nvPr/>
          </p:nvSpPr>
          <p:spPr bwMode="gray">
            <a:xfrm>
              <a:off x="7468878" y="3386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1" name="AutoShape 26"/>
            <p:cNvSpPr>
              <a:spLocks noChangeArrowheads="1"/>
            </p:cNvSpPr>
            <p:nvPr/>
          </p:nvSpPr>
          <p:spPr bwMode="gray">
            <a:xfrm>
              <a:off x="7040250" y="2957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2" name="AutoShape 27"/>
            <p:cNvSpPr>
              <a:spLocks noChangeArrowheads="1"/>
            </p:cNvSpPr>
            <p:nvPr/>
          </p:nvSpPr>
          <p:spPr bwMode="gray">
            <a:xfrm>
              <a:off x="7897506" y="381476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3" name="AutoShape 28"/>
            <p:cNvSpPr>
              <a:spLocks noChangeArrowheads="1"/>
            </p:cNvSpPr>
            <p:nvPr/>
          </p:nvSpPr>
          <p:spPr bwMode="gray">
            <a:xfrm>
              <a:off x="7468878" y="2957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4" name="AutoShape 27"/>
            <p:cNvSpPr>
              <a:spLocks noChangeArrowheads="1"/>
            </p:cNvSpPr>
            <p:nvPr/>
          </p:nvSpPr>
          <p:spPr bwMode="gray">
            <a:xfrm>
              <a:off x="7897506" y="33861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5" name="AutoShape 27"/>
            <p:cNvSpPr>
              <a:spLocks noChangeArrowheads="1"/>
            </p:cNvSpPr>
            <p:nvPr/>
          </p:nvSpPr>
          <p:spPr bwMode="gray">
            <a:xfrm>
              <a:off x="7897506" y="29575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6" name="AutoShape 26"/>
            <p:cNvSpPr>
              <a:spLocks noChangeArrowheads="1"/>
            </p:cNvSpPr>
            <p:nvPr/>
          </p:nvSpPr>
          <p:spPr bwMode="gray">
            <a:xfrm>
              <a:off x="6897374" y="395764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7" name="AutoShape 26"/>
            <p:cNvSpPr>
              <a:spLocks noChangeArrowheads="1"/>
            </p:cNvSpPr>
            <p:nvPr/>
          </p:nvSpPr>
          <p:spPr bwMode="gray">
            <a:xfrm>
              <a:off x="6897374" y="353219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8" name="AutoShape 27"/>
            <p:cNvSpPr>
              <a:spLocks noChangeArrowheads="1"/>
            </p:cNvSpPr>
            <p:nvPr/>
          </p:nvSpPr>
          <p:spPr bwMode="gray">
            <a:xfrm>
              <a:off x="7326002" y="395764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09" name="AutoShape 28"/>
            <p:cNvSpPr>
              <a:spLocks noChangeArrowheads="1"/>
            </p:cNvSpPr>
            <p:nvPr/>
          </p:nvSpPr>
          <p:spPr bwMode="gray">
            <a:xfrm>
              <a:off x="7326002" y="352901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0" name="AutoShape 26"/>
            <p:cNvSpPr>
              <a:spLocks noChangeArrowheads="1"/>
            </p:cNvSpPr>
            <p:nvPr/>
          </p:nvSpPr>
          <p:spPr bwMode="gray">
            <a:xfrm>
              <a:off x="6897374" y="31003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1" name="AutoShape 27"/>
            <p:cNvSpPr>
              <a:spLocks noChangeArrowheads="1"/>
            </p:cNvSpPr>
            <p:nvPr/>
          </p:nvSpPr>
          <p:spPr bwMode="gray">
            <a:xfrm>
              <a:off x="7754630" y="395764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2" name="AutoShape 28"/>
            <p:cNvSpPr>
              <a:spLocks noChangeArrowheads="1"/>
            </p:cNvSpPr>
            <p:nvPr/>
          </p:nvSpPr>
          <p:spPr bwMode="gray">
            <a:xfrm>
              <a:off x="7326002" y="31003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3" name="AutoShape 27"/>
            <p:cNvSpPr>
              <a:spLocks noChangeArrowheads="1"/>
            </p:cNvSpPr>
            <p:nvPr/>
          </p:nvSpPr>
          <p:spPr bwMode="gray">
            <a:xfrm>
              <a:off x="7754630" y="352901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4" name="AutoShape 27"/>
            <p:cNvSpPr>
              <a:spLocks noChangeArrowheads="1"/>
            </p:cNvSpPr>
            <p:nvPr/>
          </p:nvSpPr>
          <p:spPr bwMode="gray">
            <a:xfrm>
              <a:off x="7754630" y="31003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5" name="AutoShape 26"/>
            <p:cNvSpPr>
              <a:spLocks noChangeArrowheads="1"/>
            </p:cNvSpPr>
            <p:nvPr/>
          </p:nvSpPr>
          <p:spPr bwMode="gray">
            <a:xfrm>
              <a:off x="6754498" y="410052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6" name="AutoShape 26"/>
            <p:cNvSpPr>
              <a:spLocks noChangeArrowheads="1"/>
            </p:cNvSpPr>
            <p:nvPr/>
          </p:nvSpPr>
          <p:spPr bwMode="gray">
            <a:xfrm>
              <a:off x="6754498" y="367507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7" name="AutoShape 27"/>
            <p:cNvSpPr>
              <a:spLocks noChangeArrowheads="1"/>
            </p:cNvSpPr>
            <p:nvPr/>
          </p:nvSpPr>
          <p:spPr bwMode="gray">
            <a:xfrm>
              <a:off x="7183126" y="4100522"/>
              <a:ext cx="614363"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8" name="AutoShape 28"/>
            <p:cNvSpPr>
              <a:spLocks noChangeArrowheads="1"/>
            </p:cNvSpPr>
            <p:nvPr/>
          </p:nvSpPr>
          <p:spPr bwMode="gray">
            <a:xfrm>
              <a:off x="7183126" y="367189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19" name="AutoShape 26"/>
            <p:cNvSpPr>
              <a:spLocks noChangeArrowheads="1"/>
            </p:cNvSpPr>
            <p:nvPr/>
          </p:nvSpPr>
          <p:spPr bwMode="gray">
            <a:xfrm>
              <a:off x="6754498" y="32432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20" name="AutoShape 27"/>
            <p:cNvSpPr>
              <a:spLocks noChangeArrowheads="1"/>
            </p:cNvSpPr>
            <p:nvPr/>
          </p:nvSpPr>
          <p:spPr bwMode="gray">
            <a:xfrm>
              <a:off x="7611754" y="410052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21" name="AutoShape 28"/>
            <p:cNvSpPr>
              <a:spLocks noChangeArrowheads="1"/>
            </p:cNvSpPr>
            <p:nvPr/>
          </p:nvSpPr>
          <p:spPr bwMode="gray">
            <a:xfrm>
              <a:off x="7183126" y="32432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22" name="AutoShape 27"/>
            <p:cNvSpPr>
              <a:spLocks noChangeArrowheads="1"/>
            </p:cNvSpPr>
            <p:nvPr/>
          </p:nvSpPr>
          <p:spPr bwMode="gray">
            <a:xfrm>
              <a:off x="7611754" y="367189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23" name="AutoShape 27"/>
            <p:cNvSpPr>
              <a:spLocks noChangeArrowheads="1"/>
            </p:cNvSpPr>
            <p:nvPr/>
          </p:nvSpPr>
          <p:spPr bwMode="gray">
            <a:xfrm>
              <a:off x="7611754" y="32432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24" name="TextBox 123"/>
            <p:cNvSpPr txBox="1"/>
            <p:nvPr/>
          </p:nvSpPr>
          <p:spPr>
            <a:xfrm>
              <a:off x="6253620" y="3500440"/>
              <a:ext cx="441146" cy="246221"/>
            </a:xfrm>
            <a:prstGeom prst="rect">
              <a:avLst/>
            </a:prstGeom>
            <a:noFill/>
          </p:spPr>
          <p:txBody>
            <a:bodyPr wrap="none" rtlCol="0">
              <a:spAutoFit/>
            </a:bodyPr>
            <a:lstStyle/>
            <a:p>
              <a:r>
                <a:rPr lang="zh-CN" altLang="en-US" sz="1000" dirty="0" smtClean="0"/>
                <a:t>上旬</a:t>
              </a:r>
              <a:endParaRPr lang="zh-CN" altLang="en-US" sz="1000" dirty="0"/>
            </a:p>
          </p:txBody>
        </p:sp>
        <p:sp>
          <p:nvSpPr>
            <p:cNvPr id="125" name="TextBox 124"/>
            <p:cNvSpPr txBox="1"/>
            <p:nvPr/>
          </p:nvSpPr>
          <p:spPr>
            <a:xfrm>
              <a:off x="6253620" y="3929068"/>
              <a:ext cx="441146" cy="246221"/>
            </a:xfrm>
            <a:prstGeom prst="rect">
              <a:avLst/>
            </a:prstGeom>
            <a:noFill/>
          </p:spPr>
          <p:txBody>
            <a:bodyPr wrap="none" rtlCol="0">
              <a:spAutoFit/>
            </a:bodyPr>
            <a:lstStyle/>
            <a:p>
              <a:r>
                <a:rPr lang="zh-CN" altLang="en-US" sz="1000" dirty="0" smtClean="0"/>
                <a:t>中旬</a:t>
              </a:r>
              <a:endParaRPr lang="zh-CN" altLang="en-US" sz="1000" dirty="0"/>
            </a:p>
          </p:txBody>
        </p:sp>
        <p:sp>
          <p:nvSpPr>
            <p:cNvPr id="126" name="TextBox 125"/>
            <p:cNvSpPr txBox="1"/>
            <p:nvPr/>
          </p:nvSpPr>
          <p:spPr>
            <a:xfrm>
              <a:off x="6253620" y="4357696"/>
              <a:ext cx="441146" cy="246221"/>
            </a:xfrm>
            <a:prstGeom prst="rect">
              <a:avLst/>
            </a:prstGeom>
            <a:noFill/>
          </p:spPr>
          <p:txBody>
            <a:bodyPr wrap="none" rtlCol="0">
              <a:spAutoFit/>
            </a:bodyPr>
            <a:lstStyle/>
            <a:p>
              <a:r>
                <a:rPr lang="zh-CN" altLang="en-US" sz="1000" dirty="0" smtClean="0"/>
                <a:t>下旬</a:t>
              </a:r>
              <a:endParaRPr lang="zh-CN" altLang="en-US" sz="1000" dirty="0"/>
            </a:p>
          </p:txBody>
        </p:sp>
        <p:sp>
          <p:nvSpPr>
            <p:cNvPr id="127" name="TextBox 126"/>
            <p:cNvSpPr txBox="1"/>
            <p:nvPr/>
          </p:nvSpPr>
          <p:spPr>
            <a:xfrm>
              <a:off x="6787476" y="4786321"/>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128" name="TextBox 127"/>
            <p:cNvSpPr txBox="1"/>
            <p:nvPr/>
          </p:nvSpPr>
          <p:spPr>
            <a:xfrm>
              <a:off x="7287543" y="4786321"/>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129" name="TextBox 128"/>
            <p:cNvSpPr txBox="1"/>
            <p:nvPr/>
          </p:nvSpPr>
          <p:spPr>
            <a:xfrm>
              <a:off x="7859047" y="4786321"/>
              <a:ext cx="338554" cy="43858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130" name="TextBox 129"/>
            <p:cNvSpPr txBox="1"/>
            <p:nvPr/>
          </p:nvSpPr>
          <p:spPr>
            <a:xfrm>
              <a:off x="6297293" y="3000374"/>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131" name="TextBox 130"/>
            <p:cNvSpPr txBox="1"/>
            <p:nvPr/>
          </p:nvSpPr>
          <p:spPr>
            <a:xfrm>
              <a:off x="6297290" y="3214688"/>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132" name="TextBox 131"/>
            <p:cNvSpPr txBox="1"/>
            <p:nvPr/>
          </p:nvSpPr>
          <p:spPr>
            <a:xfrm>
              <a:off x="6215074" y="2714622"/>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133" name="TextBox 132"/>
            <p:cNvSpPr txBox="1"/>
            <p:nvPr/>
          </p:nvSpPr>
          <p:spPr>
            <a:xfrm>
              <a:off x="6725918" y="3500440"/>
              <a:ext cx="325730" cy="246221"/>
            </a:xfrm>
            <a:prstGeom prst="rect">
              <a:avLst/>
            </a:prstGeom>
            <a:noFill/>
          </p:spPr>
          <p:txBody>
            <a:bodyPr wrap="none" rtlCol="0">
              <a:spAutoFit/>
            </a:bodyPr>
            <a:lstStyle/>
            <a:p>
              <a:r>
                <a:rPr lang="en-US" altLang="zh-CN" sz="1000" dirty="0" smtClean="0"/>
                <a:t>30</a:t>
              </a:r>
              <a:endParaRPr lang="zh-CN" altLang="en-US" sz="1000" dirty="0"/>
            </a:p>
          </p:txBody>
        </p:sp>
        <p:sp>
          <p:nvSpPr>
            <p:cNvPr id="134" name="TextBox 133"/>
            <p:cNvSpPr txBox="1"/>
            <p:nvPr/>
          </p:nvSpPr>
          <p:spPr>
            <a:xfrm>
              <a:off x="6725918" y="3929068"/>
              <a:ext cx="325730" cy="246221"/>
            </a:xfrm>
            <a:prstGeom prst="rect">
              <a:avLst/>
            </a:prstGeom>
            <a:noFill/>
          </p:spPr>
          <p:txBody>
            <a:bodyPr wrap="none" rtlCol="0">
              <a:spAutoFit/>
            </a:bodyPr>
            <a:lstStyle/>
            <a:p>
              <a:r>
                <a:rPr lang="en-US" altLang="zh-CN" sz="1000" dirty="0" smtClean="0"/>
                <a:t>40</a:t>
              </a:r>
              <a:endParaRPr lang="zh-CN" altLang="en-US" sz="1000" dirty="0"/>
            </a:p>
          </p:txBody>
        </p:sp>
        <p:sp>
          <p:nvSpPr>
            <p:cNvPr id="135" name="TextBox 134"/>
            <p:cNvSpPr txBox="1"/>
            <p:nvPr/>
          </p:nvSpPr>
          <p:spPr>
            <a:xfrm>
              <a:off x="6767204" y="4357696"/>
              <a:ext cx="325730" cy="246221"/>
            </a:xfrm>
            <a:prstGeom prst="rect">
              <a:avLst/>
            </a:prstGeom>
            <a:noFill/>
          </p:spPr>
          <p:txBody>
            <a:bodyPr wrap="none" rtlCol="0">
              <a:spAutoFit/>
            </a:bodyPr>
            <a:lstStyle/>
            <a:p>
              <a:r>
                <a:rPr lang="en-US" altLang="zh-CN" sz="1000" dirty="0" smtClean="0"/>
                <a:t>30</a:t>
              </a:r>
              <a:endParaRPr lang="zh-CN" altLang="en-US" sz="1000" dirty="0"/>
            </a:p>
          </p:txBody>
        </p:sp>
      </p:grpSp>
      <p:grpSp>
        <p:nvGrpSpPr>
          <p:cNvPr id="247" name="组合 246"/>
          <p:cNvGrpSpPr/>
          <p:nvPr/>
        </p:nvGrpSpPr>
        <p:grpSpPr>
          <a:xfrm>
            <a:off x="3641304" y="2852936"/>
            <a:ext cx="6264696" cy="1872208"/>
            <a:chOff x="603552" y="2500307"/>
            <a:chExt cx="7083140" cy="2696017"/>
          </a:xfrm>
        </p:grpSpPr>
        <p:sp>
          <p:nvSpPr>
            <p:cNvPr id="185" name="Text Box 8"/>
            <p:cNvSpPr txBox="1">
              <a:spLocks noChangeArrowheads="1"/>
            </p:cNvSpPr>
            <p:nvPr/>
          </p:nvSpPr>
          <p:spPr bwMode="auto">
            <a:xfrm>
              <a:off x="3143240" y="2500307"/>
              <a:ext cx="2357454" cy="707886"/>
            </a:xfrm>
            <a:prstGeom prst="rect">
              <a:avLst/>
            </a:prstGeom>
            <a:noFill/>
            <a:ln w="9525">
              <a:noFill/>
              <a:miter lim="800000"/>
              <a:headEnd/>
              <a:tailEnd/>
            </a:ln>
          </p:spPr>
          <p:txBody>
            <a:bodyPr wrap="square">
              <a:spAutoFit/>
            </a:bodyPr>
            <a:lstStyle/>
            <a:p>
              <a:pPr algn="l">
                <a:spcBef>
                  <a:spcPct val="50000"/>
                </a:spcBef>
              </a:pPr>
              <a:r>
                <a:rPr lang="zh-CN" altLang="en-US" sz="1000" dirty="0" smtClean="0">
                  <a:solidFill>
                    <a:srgbClr val="FF0000"/>
                  </a:solidFill>
                </a:rPr>
                <a:t>月份</a:t>
              </a:r>
              <a:r>
                <a:rPr lang="en-US" altLang="zh-CN" sz="1000" dirty="0" smtClean="0">
                  <a:solidFill>
                    <a:srgbClr val="FF0000"/>
                  </a:solidFill>
                </a:rPr>
                <a:t>=</a:t>
              </a:r>
              <a:r>
                <a:rPr lang="zh-CN" altLang="en-US" sz="1000" dirty="0" smtClean="0">
                  <a:solidFill>
                    <a:srgbClr val="FF0000"/>
                  </a:solidFill>
                </a:rPr>
                <a:t>“一月”和“二月”</a:t>
              </a:r>
              <a:endParaRPr lang="en-US" altLang="zh-CN" sz="1000" dirty="0" smtClean="0">
                <a:solidFill>
                  <a:srgbClr val="FF0000"/>
                </a:solidFill>
              </a:endParaRPr>
            </a:p>
            <a:p>
              <a:pPr algn="l">
                <a:spcBef>
                  <a:spcPct val="50000"/>
                </a:spcBef>
              </a:pPr>
              <a:r>
                <a:rPr lang="en-US" altLang="zh-CN" sz="1000" dirty="0" smtClean="0">
                  <a:solidFill>
                    <a:srgbClr val="FF0000"/>
                  </a:solidFill>
                </a:rPr>
                <a:t>AND</a:t>
              </a:r>
            </a:p>
            <a:p>
              <a:pPr algn="l">
                <a:spcBef>
                  <a:spcPct val="50000"/>
                </a:spcBef>
              </a:pPr>
              <a:r>
                <a:rPr lang="zh-CN" altLang="en-US" sz="1000" dirty="0" smtClean="0">
                  <a:solidFill>
                    <a:srgbClr val="FF0000"/>
                  </a:solidFill>
                </a:rPr>
                <a:t>区域</a:t>
              </a:r>
              <a:r>
                <a:rPr lang="en-US" altLang="zh-CN" sz="1000" dirty="0" smtClean="0">
                  <a:solidFill>
                    <a:srgbClr val="FF0000"/>
                  </a:solidFill>
                </a:rPr>
                <a:t>=</a:t>
              </a:r>
              <a:r>
                <a:rPr lang="zh-CN" altLang="en-US" sz="1000" dirty="0" smtClean="0">
                  <a:solidFill>
                    <a:srgbClr val="FF0000"/>
                  </a:solidFill>
                </a:rPr>
                <a:t>“沈阳”和“营口”</a:t>
              </a:r>
              <a:endParaRPr lang="zh-CN" altLang="en-US" sz="1000" dirty="0">
                <a:solidFill>
                  <a:srgbClr val="FF0000"/>
                </a:solidFill>
              </a:endParaRPr>
            </a:p>
          </p:txBody>
        </p:sp>
        <p:sp>
          <p:nvSpPr>
            <p:cNvPr id="186" name="右箭头 185"/>
            <p:cNvSpPr/>
            <p:nvPr/>
          </p:nvSpPr>
          <p:spPr>
            <a:xfrm>
              <a:off x="3568587" y="3853673"/>
              <a:ext cx="1857388" cy="57150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000"/>
            </a:p>
          </p:txBody>
        </p:sp>
        <p:sp>
          <p:nvSpPr>
            <p:cNvPr id="187" name="AutoShape 26"/>
            <p:cNvSpPr>
              <a:spLocks noChangeArrowheads="1"/>
            </p:cNvSpPr>
            <p:nvPr/>
          </p:nvSpPr>
          <p:spPr bwMode="gray">
            <a:xfrm>
              <a:off x="1428728"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88" name="AutoShape 26"/>
            <p:cNvSpPr>
              <a:spLocks noChangeArrowheads="1"/>
            </p:cNvSpPr>
            <p:nvPr/>
          </p:nvSpPr>
          <p:spPr bwMode="gray">
            <a:xfrm>
              <a:off x="1428728" y="336073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89" name="AutoShape 27"/>
            <p:cNvSpPr>
              <a:spLocks noChangeArrowheads="1"/>
            </p:cNvSpPr>
            <p:nvPr/>
          </p:nvSpPr>
          <p:spPr bwMode="gray">
            <a:xfrm>
              <a:off x="1857356"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0" name="AutoShape 28"/>
            <p:cNvSpPr>
              <a:spLocks noChangeArrowheads="1"/>
            </p:cNvSpPr>
            <p:nvPr/>
          </p:nvSpPr>
          <p:spPr bwMode="gray">
            <a:xfrm>
              <a:off x="1857356"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1" name="AutoShape 26"/>
            <p:cNvSpPr>
              <a:spLocks noChangeArrowheads="1"/>
            </p:cNvSpPr>
            <p:nvPr/>
          </p:nvSpPr>
          <p:spPr bwMode="gray">
            <a:xfrm>
              <a:off x="1428728"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2" name="AutoShape 27"/>
            <p:cNvSpPr>
              <a:spLocks noChangeArrowheads="1"/>
            </p:cNvSpPr>
            <p:nvPr/>
          </p:nvSpPr>
          <p:spPr bwMode="gray">
            <a:xfrm>
              <a:off x="2285984"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3" name="AutoShape 28"/>
            <p:cNvSpPr>
              <a:spLocks noChangeArrowheads="1"/>
            </p:cNvSpPr>
            <p:nvPr/>
          </p:nvSpPr>
          <p:spPr bwMode="gray">
            <a:xfrm>
              <a:off x="1857356"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4" name="AutoShape 27"/>
            <p:cNvSpPr>
              <a:spLocks noChangeArrowheads="1"/>
            </p:cNvSpPr>
            <p:nvPr/>
          </p:nvSpPr>
          <p:spPr bwMode="gray">
            <a:xfrm>
              <a:off x="2285984"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5" name="AutoShape 27"/>
            <p:cNvSpPr>
              <a:spLocks noChangeArrowheads="1"/>
            </p:cNvSpPr>
            <p:nvPr/>
          </p:nvSpPr>
          <p:spPr bwMode="gray">
            <a:xfrm>
              <a:off x="2285984"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6" name="AutoShape 26"/>
            <p:cNvSpPr>
              <a:spLocks noChangeArrowheads="1"/>
            </p:cNvSpPr>
            <p:nvPr/>
          </p:nvSpPr>
          <p:spPr bwMode="gray">
            <a:xfrm>
              <a:off x="1285852"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7" name="AutoShape 26"/>
            <p:cNvSpPr>
              <a:spLocks noChangeArrowheads="1"/>
            </p:cNvSpPr>
            <p:nvPr/>
          </p:nvSpPr>
          <p:spPr bwMode="gray">
            <a:xfrm>
              <a:off x="1285852" y="35036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8" name="AutoShape 27"/>
            <p:cNvSpPr>
              <a:spLocks noChangeArrowheads="1"/>
            </p:cNvSpPr>
            <p:nvPr/>
          </p:nvSpPr>
          <p:spPr bwMode="gray">
            <a:xfrm>
              <a:off x="1714480"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199" name="AutoShape 28"/>
            <p:cNvSpPr>
              <a:spLocks noChangeArrowheads="1"/>
            </p:cNvSpPr>
            <p:nvPr/>
          </p:nvSpPr>
          <p:spPr bwMode="gray">
            <a:xfrm>
              <a:off x="1714480"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0" name="AutoShape 26"/>
            <p:cNvSpPr>
              <a:spLocks noChangeArrowheads="1"/>
            </p:cNvSpPr>
            <p:nvPr/>
          </p:nvSpPr>
          <p:spPr bwMode="gray">
            <a:xfrm>
              <a:off x="1285852"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1" name="AutoShape 27"/>
            <p:cNvSpPr>
              <a:spLocks noChangeArrowheads="1"/>
            </p:cNvSpPr>
            <p:nvPr/>
          </p:nvSpPr>
          <p:spPr bwMode="gray">
            <a:xfrm>
              <a:off x="2143108"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2" name="AutoShape 28"/>
            <p:cNvSpPr>
              <a:spLocks noChangeArrowheads="1"/>
            </p:cNvSpPr>
            <p:nvPr/>
          </p:nvSpPr>
          <p:spPr bwMode="gray">
            <a:xfrm>
              <a:off x="1714480"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3" name="AutoShape 27"/>
            <p:cNvSpPr>
              <a:spLocks noChangeArrowheads="1"/>
            </p:cNvSpPr>
            <p:nvPr/>
          </p:nvSpPr>
          <p:spPr bwMode="gray">
            <a:xfrm>
              <a:off x="2143108"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4" name="AutoShape 27"/>
            <p:cNvSpPr>
              <a:spLocks noChangeArrowheads="1"/>
            </p:cNvSpPr>
            <p:nvPr/>
          </p:nvSpPr>
          <p:spPr bwMode="gray">
            <a:xfrm>
              <a:off x="2143108"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5" name="AutoShape 26"/>
            <p:cNvSpPr>
              <a:spLocks noChangeArrowheads="1"/>
            </p:cNvSpPr>
            <p:nvPr/>
          </p:nvSpPr>
          <p:spPr bwMode="gray">
            <a:xfrm>
              <a:off x="1142976"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6" name="AutoShape 26"/>
            <p:cNvSpPr>
              <a:spLocks noChangeArrowheads="1"/>
            </p:cNvSpPr>
            <p:nvPr/>
          </p:nvSpPr>
          <p:spPr bwMode="gray">
            <a:xfrm>
              <a:off x="1142976" y="36464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7" name="AutoShape 27"/>
            <p:cNvSpPr>
              <a:spLocks noChangeArrowheads="1"/>
            </p:cNvSpPr>
            <p:nvPr/>
          </p:nvSpPr>
          <p:spPr bwMode="gray">
            <a:xfrm>
              <a:off x="1571604"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8" name="AutoShape 28"/>
            <p:cNvSpPr>
              <a:spLocks noChangeArrowheads="1"/>
            </p:cNvSpPr>
            <p:nvPr/>
          </p:nvSpPr>
          <p:spPr bwMode="gray">
            <a:xfrm>
              <a:off x="1571604" y="36433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09" name="AutoShape 26"/>
            <p:cNvSpPr>
              <a:spLocks noChangeArrowheads="1"/>
            </p:cNvSpPr>
            <p:nvPr/>
          </p:nvSpPr>
          <p:spPr bwMode="gray">
            <a:xfrm>
              <a:off x="1142976"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10" name="AutoShape 27"/>
            <p:cNvSpPr>
              <a:spLocks noChangeArrowheads="1"/>
            </p:cNvSpPr>
            <p:nvPr/>
          </p:nvSpPr>
          <p:spPr bwMode="gray">
            <a:xfrm>
              <a:off x="2000232"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11" name="AutoShape 28"/>
            <p:cNvSpPr>
              <a:spLocks noChangeArrowheads="1"/>
            </p:cNvSpPr>
            <p:nvPr/>
          </p:nvSpPr>
          <p:spPr bwMode="gray">
            <a:xfrm>
              <a:off x="1571604"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12" name="AutoShape 27"/>
            <p:cNvSpPr>
              <a:spLocks noChangeArrowheads="1"/>
            </p:cNvSpPr>
            <p:nvPr/>
          </p:nvSpPr>
          <p:spPr bwMode="gray">
            <a:xfrm>
              <a:off x="2000232" y="36433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13" name="AutoShape 27"/>
            <p:cNvSpPr>
              <a:spLocks noChangeArrowheads="1"/>
            </p:cNvSpPr>
            <p:nvPr/>
          </p:nvSpPr>
          <p:spPr bwMode="gray">
            <a:xfrm>
              <a:off x="2000232"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14" name="TextBox 213"/>
            <p:cNvSpPr txBox="1"/>
            <p:nvPr/>
          </p:nvSpPr>
          <p:spPr>
            <a:xfrm>
              <a:off x="642098" y="3471860"/>
              <a:ext cx="441146" cy="246221"/>
            </a:xfrm>
            <a:prstGeom prst="rect">
              <a:avLst/>
            </a:prstGeom>
            <a:noFill/>
          </p:spPr>
          <p:txBody>
            <a:bodyPr wrap="none" rtlCol="0">
              <a:spAutoFit/>
            </a:bodyPr>
            <a:lstStyle/>
            <a:p>
              <a:r>
                <a:rPr lang="zh-CN" altLang="en-US" sz="1000" dirty="0" smtClean="0"/>
                <a:t>一月</a:t>
              </a:r>
              <a:endParaRPr lang="zh-CN" altLang="en-US" sz="1000" dirty="0"/>
            </a:p>
          </p:txBody>
        </p:sp>
        <p:sp>
          <p:nvSpPr>
            <p:cNvPr id="215" name="TextBox 214"/>
            <p:cNvSpPr txBox="1"/>
            <p:nvPr/>
          </p:nvSpPr>
          <p:spPr>
            <a:xfrm>
              <a:off x="642098" y="3900488"/>
              <a:ext cx="441146" cy="246221"/>
            </a:xfrm>
            <a:prstGeom prst="rect">
              <a:avLst/>
            </a:prstGeom>
            <a:noFill/>
          </p:spPr>
          <p:txBody>
            <a:bodyPr wrap="none" rtlCol="0">
              <a:spAutoFit/>
            </a:bodyPr>
            <a:lstStyle/>
            <a:p>
              <a:r>
                <a:rPr lang="zh-CN" altLang="en-US" sz="1000" dirty="0" smtClean="0"/>
                <a:t>二月</a:t>
              </a:r>
              <a:endParaRPr lang="zh-CN" altLang="en-US" sz="1000" dirty="0"/>
            </a:p>
          </p:txBody>
        </p:sp>
        <p:sp>
          <p:nvSpPr>
            <p:cNvPr id="216" name="TextBox 215"/>
            <p:cNvSpPr txBox="1"/>
            <p:nvPr/>
          </p:nvSpPr>
          <p:spPr>
            <a:xfrm>
              <a:off x="642098" y="4329116"/>
              <a:ext cx="441146" cy="246221"/>
            </a:xfrm>
            <a:prstGeom prst="rect">
              <a:avLst/>
            </a:prstGeom>
            <a:noFill/>
          </p:spPr>
          <p:txBody>
            <a:bodyPr wrap="none" rtlCol="0">
              <a:spAutoFit/>
            </a:bodyPr>
            <a:lstStyle/>
            <a:p>
              <a:r>
                <a:rPr lang="zh-CN" altLang="en-US" sz="1000" dirty="0" smtClean="0"/>
                <a:t>三月</a:t>
              </a:r>
              <a:endParaRPr lang="zh-CN" altLang="en-US" sz="1000" dirty="0"/>
            </a:p>
          </p:txBody>
        </p:sp>
        <p:sp>
          <p:nvSpPr>
            <p:cNvPr id="217" name="TextBox 216"/>
            <p:cNvSpPr txBox="1"/>
            <p:nvPr/>
          </p:nvSpPr>
          <p:spPr>
            <a:xfrm>
              <a:off x="1175954" y="4757742"/>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218" name="TextBox 217"/>
            <p:cNvSpPr txBox="1"/>
            <p:nvPr/>
          </p:nvSpPr>
          <p:spPr>
            <a:xfrm>
              <a:off x="1676021" y="4757742"/>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219" name="TextBox 218"/>
            <p:cNvSpPr txBox="1"/>
            <p:nvPr/>
          </p:nvSpPr>
          <p:spPr>
            <a:xfrm>
              <a:off x="2247525" y="4757742"/>
              <a:ext cx="338554" cy="43858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220" name="TextBox 219"/>
            <p:cNvSpPr txBox="1"/>
            <p:nvPr/>
          </p:nvSpPr>
          <p:spPr>
            <a:xfrm>
              <a:off x="685771" y="2971794"/>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221" name="TextBox 220"/>
            <p:cNvSpPr txBox="1"/>
            <p:nvPr/>
          </p:nvSpPr>
          <p:spPr>
            <a:xfrm>
              <a:off x="685771" y="3186109"/>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222" name="TextBox 221"/>
            <p:cNvSpPr txBox="1"/>
            <p:nvPr/>
          </p:nvSpPr>
          <p:spPr>
            <a:xfrm>
              <a:off x="603552" y="2686041"/>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223" name="TextBox 222"/>
            <p:cNvSpPr txBox="1"/>
            <p:nvPr/>
          </p:nvSpPr>
          <p:spPr>
            <a:xfrm>
              <a:off x="1114396" y="3471860"/>
              <a:ext cx="396262" cy="246221"/>
            </a:xfrm>
            <a:prstGeom prst="rect">
              <a:avLst/>
            </a:prstGeom>
            <a:noFill/>
          </p:spPr>
          <p:txBody>
            <a:bodyPr wrap="none" rtlCol="0">
              <a:spAutoFit/>
            </a:bodyPr>
            <a:lstStyle/>
            <a:p>
              <a:r>
                <a:rPr lang="en-US" altLang="zh-CN" sz="1000" dirty="0" smtClean="0"/>
                <a:t>100</a:t>
              </a:r>
              <a:endParaRPr lang="zh-CN" altLang="en-US" sz="1000" dirty="0"/>
            </a:p>
          </p:txBody>
        </p:sp>
        <p:sp>
          <p:nvSpPr>
            <p:cNvPr id="224" name="TextBox 223"/>
            <p:cNvSpPr txBox="1"/>
            <p:nvPr/>
          </p:nvSpPr>
          <p:spPr>
            <a:xfrm>
              <a:off x="1114396" y="3900488"/>
              <a:ext cx="396262" cy="246221"/>
            </a:xfrm>
            <a:prstGeom prst="rect">
              <a:avLst/>
            </a:prstGeom>
            <a:noFill/>
          </p:spPr>
          <p:txBody>
            <a:bodyPr wrap="none" rtlCol="0">
              <a:spAutoFit/>
            </a:bodyPr>
            <a:lstStyle/>
            <a:p>
              <a:r>
                <a:rPr lang="en-US" altLang="zh-CN" sz="1000" dirty="0" smtClean="0"/>
                <a:t>200</a:t>
              </a:r>
              <a:endParaRPr lang="zh-CN" altLang="en-US" sz="1000" dirty="0"/>
            </a:p>
          </p:txBody>
        </p:sp>
        <p:sp>
          <p:nvSpPr>
            <p:cNvPr id="225" name="TextBox 224"/>
            <p:cNvSpPr txBox="1"/>
            <p:nvPr/>
          </p:nvSpPr>
          <p:spPr>
            <a:xfrm>
              <a:off x="1155682" y="4329116"/>
              <a:ext cx="396262" cy="246221"/>
            </a:xfrm>
            <a:prstGeom prst="rect">
              <a:avLst/>
            </a:prstGeom>
            <a:noFill/>
          </p:spPr>
          <p:txBody>
            <a:bodyPr wrap="none" rtlCol="0">
              <a:spAutoFit/>
            </a:bodyPr>
            <a:lstStyle/>
            <a:p>
              <a:r>
                <a:rPr lang="en-US" altLang="zh-CN" sz="1000" dirty="0" smtClean="0"/>
                <a:t>400</a:t>
              </a:r>
              <a:endParaRPr lang="zh-CN" altLang="en-US" sz="1000" dirty="0"/>
            </a:p>
          </p:txBody>
        </p:sp>
        <p:sp>
          <p:nvSpPr>
            <p:cNvPr id="226" name="AutoShape 26"/>
            <p:cNvSpPr>
              <a:spLocks noChangeArrowheads="1"/>
            </p:cNvSpPr>
            <p:nvPr/>
          </p:nvSpPr>
          <p:spPr bwMode="gray">
            <a:xfrm>
              <a:off x="6643702" y="371475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27" name="AutoShape 28"/>
            <p:cNvSpPr>
              <a:spLocks noChangeArrowheads="1"/>
            </p:cNvSpPr>
            <p:nvPr/>
          </p:nvSpPr>
          <p:spPr bwMode="gray">
            <a:xfrm>
              <a:off x="7072330" y="371475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28" name="AutoShape 26"/>
            <p:cNvSpPr>
              <a:spLocks noChangeArrowheads="1"/>
            </p:cNvSpPr>
            <p:nvPr/>
          </p:nvSpPr>
          <p:spPr bwMode="gray">
            <a:xfrm>
              <a:off x="6500826" y="385762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29" name="AutoShape 28"/>
            <p:cNvSpPr>
              <a:spLocks noChangeArrowheads="1"/>
            </p:cNvSpPr>
            <p:nvPr/>
          </p:nvSpPr>
          <p:spPr bwMode="gray">
            <a:xfrm>
              <a:off x="6929454" y="385762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30" name="AutoShape 26"/>
            <p:cNvSpPr>
              <a:spLocks noChangeArrowheads="1"/>
            </p:cNvSpPr>
            <p:nvPr/>
          </p:nvSpPr>
          <p:spPr bwMode="gray">
            <a:xfrm>
              <a:off x="6357950" y="400050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31" name="AutoShape 28"/>
            <p:cNvSpPr>
              <a:spLocks noChangeArrowheads="1"/>
            </p:cNvSpPr>
            <p:nvPr/>
          </p:nvSpPr>
          <p:spPr bwMode="gray">
            <a:xfrm>
              <a:off x="6786578" y="400050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32" name="TextBox 231"/>
            <p:cNvSpPr txBox="1"/>
            <p:nvPr/>
          </p:nvSpPr>
          <p:spPr>
            <a:xfrm>
              <a:off x="5857072" y="4257678"/>
              <a:ext cx="441146" cy="246221"/>
            </a:xfrm>
            <a:prstGeom prst="rect">
              <a:avLst/>
            </a:prstGeom>
            <a:noFill/>
          </p:spPr>
          <p:txBody>
            <a:bodyPr wrap="none" rtlCol="0">
              <a:spAutoFit/>
            </a:bodyPr>
            <a:lstStyle/>
            <a:p>
              <a:r>
                <a:rPr lang="zh-CN" altLang="en-US" sz="1000" dirty="0" smtClean="0"/>
                <a:t>二月</a:t>
              </a:r>
              <a:endParaRPr lang="zh-CN" altLang="en-US" sz="1000" dirty="0"/>
            </a:p>
          </p:txBody>
        </p:sp>
        <p:sp>
          <p:nvSpPr>
            <p:cNvPr id="233" name="TextBox 232"/>
            <p:cNvSpPr txBox="1"/>
            <p:nvPr/>
          </p:nvSpPr>
          <p:spPr>
            <a:xfrm>
              <a:off x="6462366" y="4757742"/>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234" name="TextBox 233"/>
            <p:cNvSpPr txBox="1"/>
            <p:nvPr/>
          </p:nvSpPr>
          <p:spPr>
            <a:xfrm>
              <a:off x="6962433" y="4757742"/>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235" name="TextBox 234"/>
            <p:cNvSpPr txBox="1"/>
            <p:nvPr/>
          </p:nvSpPr>
          <p:spPr>
            <a:xfrm>
              <a:off x="5715008" y="3286124"/>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236" name="TextBox 235"/>
            <p:cNvSpPr txBox="1"/>
            <p:nvPr/>
          </p:nvSpPr>
          <p:spPr>
            <a:xfrm>
              <a:off x="5885649" y="3500438"/>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237" name="TextBox 236"/>
            <p:cNvSpPr txBox="1"/>
            <p:nvPr/>
          </p:nvSpPr>
          <p:spPr>
            <a:xfrm>
              <a:off x="5643570" y="3071810"/>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238" name="TextBox 237"/>
            <p:cNvSpPr txBox="1"/>
            <p:nvPr/>
          </p:nvSpPr>
          <p:spPr>
            <a:xfrm>
              <a:off x="6329370" y="4257678"/>
              <a:ext cx="396262" cy="246221"/>
            </a:xfrm>
            <a:prstGeom prst="rect">
              <a:avLst/>
            </a:prstGeom>
            <a:noFill/>
          </p:spPr>
          <p:txBody>
            <a:bodyPr wrap="none" rtlCol="0">
              <a:spAutoFit/>
            </a:bodyPr>
            <a:lstStyle/>
            <a:p>
              <a:r>
                <a:rPr lang="en-US" altLang="zh-CN" sz="1000" dirty="0" smtClean="0"/>
                <a:t>200</a:t>
              </a:r>
              <a:endParaRPr lang="zh-CN" altLang="en-US" sz="1000" dirty="0"/>
            </a:p>
          </p:txBody>
        </p:sp>
        <p:sp>
          <p:nvSpPr>
            <p:cNvPr id="239" name="AutoShape 26"/>
            <p:cNvSpPr>
              <a:spLocks noChangeArrowheads="1"/>
            </p:cNvSpPr>
            <p:nvPr/>
          </p:nvSpPr>
          <p:spPr bwMode="gray">
            <a:xfrm>
              <a:off x="6600844" y="32432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0" name="AutoShape 28"/>
            <p:cNvSpPr>
              <a:spLocks noChangeArrowheads="1"/>
            </p:cNvSpPr>
            <p:nvPr/>
          </p:nvSpPr>
          <p:spPr bwMode="gray">
            <a:xfrm>
              <a:off x="7029472" y="32432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1" name="AutoShape 26"/>
            <p:cNvSpPr>
              <a:spLocks noChangeArrowheads="1"/>
            </p:cNvSpPr>
            <p:nvPr/>
          </p:nvSpPr>
          <p:spPr bwMode="gray">
            <a:xfrm>
              <a:off x="6457968" y="338614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2" name="AutoShape 28"/>
            <p:cNvSpPr>
              <a:spLocks noChangeArrowheads="1"/>
            </p:cNvSpPr>
            <p:nvPr/>
          </p:nvSpPr>
          <p:spPr bwMode="gray">
            <a:xfrm>
              <a:off x="6886596" y="338614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3" name="AutoShape 26"/>
            <p:cNvSpPr>
              <a:spLocks noChangeArrowheads="1"/>
            </p:cNvSpPr>
            <p:nvPr/>
          </p:nvSpPr>
          <p:spPr bwMode="gray">
            <a:xfrm>
              <a:off x="6315092" y="352901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4" name="AutoShape 28"/>
            <p:cNvSpPr>
              <a:spLocks noChangeArrowheads="1"/>
            </p:cNvSpPr>
            <p:nvPr/>
          </p:nvSpPr>
          <p:spPr bwMode="gray">
            <a:xfrm>
              <a:off x="6743720" y="352901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45" name="TextBox 244"/>
            <p:cNvSpPr txBox="1"/>
            <p:nvPr/>
          </p:nvSpPr>
          <p:spPr>
            <a:xfrm>
              <a:off x="6286512" y="3786191"/>
              <a:ext cx="396262" cy="246221"/>
            </a:xfrm>
            <a:prstGeom prst="rect">
              <a:avLst/>
            </a:prstGeom>
            <a:noFill/>
          </p:spPr>
          <p:txBody>
            <a:bodyPr wrap="none" rtlCol="0">
              <a:spAutoFit/>
            </a:bodyPr>
            <a:lstStyle/>
            <a:p>
              <a:r>
                <a:rPr lang="en-US" altLang="zh-CN" sz="1000" dirty="0" smtClean="0"/>
                <a:t>100</a:t>
              </a:r>
              <a:endParaRPr lang="zh-CN" altLang="en-US" sz="1000" dirty="0"/>
            </a:p>
          </p:txBody>
        </p:sp>
        <p:sp>
          <p:nvSpPr>
            <p:cNvPr id="246" name="TextBox 245"/>
            <p:cNvSpPr txBox="1"/>
            <p:nvPr/>
          </p:nvSpPr>
          <p:spPr>
            <a:xfrm>
              <a:off x="5786446" y="3857628"/>
              <a:ext cx="441146" cy="246221"/>
            </a:xfrm>
            <a:prstGeom prst="rect">
              <a:avLst/>
            </a:prstGeom>
            <a:noFill/>
          </p:spPr>
          <p:txBody>
            <a:bodyPr wrap="none" rtlCol="0">
              <a:spAutoFit/>
            </a:bodyPr>
            <a:lstStyle/>
            <a:p>
              <a:r>
                <a:rPr lang="zh-CN" altLang="en-US" sz="1000" dirty="0" smtClean="0"/>
                <a:t>一月</a:t>
              </a:r>
              <a:endParaRPr lang="zh-CN" altLang="en-US" sz="1000" dirty="0"/>
            </a:p>
          </p:txBody>
        </p:sp>
      </p:grpSp>
      <p:grpSp>
        <p:nvGrpSpPr>
          <p:cNvPr id="328" name="组合 327"/>
          <p:cNvGrpSpPr/>
          <p:nvPr/>
        </p:nvGrpSpPr>
        <p:grpSpPr>
          <a:xfrm>
            <a:off x="3728864" y="4653136"/>
            <a:ext cx="5970062" cy="1895087"/>
            <a:chOff x="603552" y="2686041"/>
            <a:chExt cx="7583206" cy="2510283"/>
          </a:xfrm>
        </p:grpSpPr>
        <p:sp>
          <p:nvSpPr>
            <p:cNvPr id="248" name="Text Box 8"/>
            <p:cNvSpPr txBox="1">
              <a:spLocks noChangeArrowheads="1"/>
            </p:cNvSpPr>
            <p:nvPr/>
          </p:nvSpPr>
          <p:spPr bwMode="auto">
            <a:xfrm>
              <a:off x="3428994" y="3143248"/>
              <a:ext cx="1800225" cy="246221"/>
            </a:xfrm>
            <a:prstGeom prst="rect">
              <a:avLst/>
            </a:prstGeom>
            <a:noFill/>
            <a:ln w="9525">
              <a:noFill/>
              <a:miter lim="800000"/>
              <a:headEnd/>
              <a:tailEnd/>
            </a:ln>
          </p:spPr>
          <p:txBody>
            <a:bodyPr>
              <a:spAutoFit/>
            </a:bodyPr>
            <a:lstStyle/>
            <a:p>
              <a:pPr algn="l">
                <a:spcBef>
                  <a:spcPct val="50000"/>
                </a:spcBef>
              </a:pPr>
              <a:r>
                <a:rPr lang="zh-CN" altLang="en-US" sz="1000" dirty="0" smtClean="0">
                  <a:solidFill>
                    <a:srgbClr val="FF0000"/>
                  </a:solidFill>
                </a:rPr>
                <a:t>品牌与时间调换</a:t>
              </a:r>
              <a:endParaRPr lang="zh-CN" altLang="en-US" sz="1000" dirty="0">
                <a:solidFill>
                  <a:srgbClr val="FF0000"/>
                </a:solidFill>
              </a:endParaRPr>
            </a:p>
          </p:txBody>
        </p:sp>
        <p:sp>
          <p:nvSpPr>
            <p:cNvPr id="249" name="右箭头 248"/>
            <p:cNvSpPr/>
            <p:nvPr/>
          </p:nvSpPr>
          <p:spPr>
            <a:xfrm>
              <a:off x="3428992" y="3929067"/>
              <a:ext cx="1857388" cy="57150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000"/>
            </a:p>
          </p:txBody>
        </p:sp>
        <p:sp>
          <p:nvSpPr>
            <p:cNvPr id="250" name="AutoShape 26"/>
            <p:cNvSpPr>
              <a:spLocks noChangeArrowheads="1"/>
            </p:cNvSpPr>
            <p:nvPr/>
          </p:nvSpPr>
          <p:spPr bwMode="gray">
            <a:xfrm>
              <a:off x="1428728"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1" name="AutoShape 26"/>
            <p:cNvSpPr>
              <a:spLocks noChangeArrowheads="1"/>
            </p:cNvSpPr>
            <p:nvPr/>
          </p:nvSpPr>
          <p:spPr bwMode="gray">
            <a:xfrm>
              <a:off x="1428728" y="336073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2" name="AutoShape 27"/>
            <p:cNvSpPr>
              <a:spLocks noChangeArrowheads="1"/>
            </p:cNvSpPr>
            <p:nvPr/>
          </p:nvSpPr>
          <p:spPr bwMode="gray">
            <a:xfrm>
              <a:off x="1857356"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3" name="AutoShape 28"/>
            <p:cNvSpPr>
              <a:spLocks noChangeArrowheads="1"/>
            </p:cNvSpPr>
            <p:nvPr/>
          </p:nvSpPr>
          <p:spPr bwMode="gray">
            <a:xfrm>
              <a:off x="1857356"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4" name="AutoShape 26"/>
            <p:cNvSpPr>
              <a:spLocks noChangeArrowheads="1"/>
            </p:cNvSpPr>
            <p:nvPr/>
          </p:nvSpPr>
          <p:spPr bwMode="gray">
            <a:xfrm>
              <a:off x="1428728"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5" name="AutoShape 27"/>
            <p:cNvSpPr>
              <a:spLocks noChangeArrowheads="1"/>
            </p:cNvSpPr>
            <p:nvPr/>
          </p:nvSpPr>
          <p:spPr bwMode="gray">
            <a:xfrm>
              <a:off x="2285984" y="37861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6" name="AutoShape 28"/>
            <p:cNvSpPr>
              <a:spLocks noChangeArrowheads="1"/>
            </p:cNvSpPr>
            <p:nvPr/>
          </p:nvSpPr>
          <p:spPr bwMode="gray">
            <a:xfrm>
              <a:off x="1857356"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7" name="AutoShape 27"/>
            <p:cNvSpPr>
              <a:spLocks noChangeArrowheads="1"/>
            </p:cNvSpPr>
            <p:nvPr/>
          </p:nvSpPr>
          <p:spPr bwMode="gray">
            <a:xfrm>
              <a:off x="2285984" y="3357562"/>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8" name="AutoShape 27"/>
            <p:cNvSpPr>
              <a:spLocks noChangeArrowheads="1"/>
            </p:cNvSpPr>
            <p:nvPr/>
          </p:nvSpPr>
          <p:spPr bwMode="gray">
            <a:xfrm>
              <a:off x="2285984" y="292893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59" name="AutoShape 26"/>
            <p:cNvSpPr>
              <a:spLocks noChangeArrowheads="1"/>
            </p:cNvSpPr>
            <p:nvPr/>
          </p:nvSpPr>
          <p:spPr bwMode="gray">
            <a:xfrm>
              <a:off x="1285852"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0" name="AutoShape 26"/>
            <p:cNvSpPr>
              <a:spLocks noChangeArrowheads="1"/>
            </p:cNvSpPr>
            <p:nvPr/>
          </p:nvSpPr>
          <p:spPr bwMode="gray">
            <a:xfrm>
              <a:off x="1285852" y="35036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1" name="AutoShape 27"/>
            <p:cNvSpPr>
              <a:spLocks noChangeArrowheads="1"/>
            </p:cNvSpPr>
            <p:nvPr/>
          </p:nvSpPr>
          <p:spPr bwMode="gray">
            <a:xfrm>
              <a:off x="1714480"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2" name="AutoShape 28"/>
            <p:cNvSpPr>
              <a:spLocks noChangeArrowheads="1"/>
            </p:cNvSpPr>
            <p:nvPr/>
          </p:nvSpPr>
          <p:spPr bwMode="gray">
            <a:xfrm>
              <a:off x="1714480"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3" name="AutoShape 26"/>
            <p:cNvSpPr>
              <a:spLocks noChangeArrowheads="1"/>
            </p:cNvSpPr>
            <p:nvPr/>
          </p:nvSpPr>
          <p:spPr bwMode="gray">
            <a:xfrm>
              <a:off x="1285852"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4" name="AutoShape 27"/>
            <p:cNvSpPr>
              <a:spLocks noChangeArrowheads="1"/>
            </p:cNvSpPr>
            <p:nvPr/>
          </p:nvSpPr>
          <p:spPr bwMode="gray">
            <a:xfrm>
              <a:off x="2143108" y="392906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5" name="AutoShape 28"/>
            <p:cNvSpPr>
              <a:spLocks noChangeArrowheads="1"/>
            </p:cNvSpPr>
            <p:nvPr/>
          </p:nvSpPr>
          <p:spPr bwMode="gray">
            <a:xfrm>
              <a:off x="1714480"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6" name="AutoShape 27"/>
            <p:cNvSpPr>
              <a:spLocks noChangeArrowheads="1"/>
            </p:cNvSpPr>
            <p:nvPr/>
          </p:nvSpPr>
          <p:spPr bwMode="gray">
            <a:xfrm>
              <a:off x="2143108" y="350043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7" name="AutoShape 27"/>
            <p:cNvSpPr>
              <a:spLocks noChangeArrowheads="1"/>
            </p:cNvSpPr>
            <p:nvPr/>
          </p:nvSpPr>
          <p:spPr bwMode="gray">
            <a:xfrm>
              <a:off x="2143108" y="307181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8" name="AutoShape 26"/>
            <p:cNvSpPr>
              <a:spLocks noChangeArrowheads="1"/>
            </p:cNvSpPr>
            <p:nvPr/>
          </p:nvSpPr>
          <p:spPr bwMode="gray">
            <a:xfrm>
              <a:off x="1142976"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69" name="AutoShape 26"/>
            <p:cNvSpPr>
              <a:spLocks noChangeArrowheads="1"/>
            </p:cNvSpPr>
            <p:nvPr/>
          </p:nvSpPr>
          <p:spPr bwMode="gray">
            <a:xfrm>
              <a:off x="1142976" y="3646490"/>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0" name="AutoShape 27"/>
            <p:cNvSpPr>
              <a:spLocks noChangeArrowheads="1"/>
            </p:cNvSpPr>
            <p:nvPr/>
          </p:nvSpPr>
          <p:spPr bwMode="gray">
            <a:xfrm>
              <a:off x="1571604"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1" name="AutoShape 28"/>
            <p:cNvSpPr>
              <a:spLocks noChangeArrowheads="1"/>
            </p:cNvSpPr>
            <p:nvPr/>
          </p:nvSpPr>
          <p:spPr bwMode="gray">
            <a:xfrm>
              <a:off x="1571604" y="36433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2" name="AutoShape 26"/>
            <p:cNvSpPr>
              <a:spLocks noChangeArrowheads="1"/>
            </p:cNvSpPr>
            <p:nvPr/>
          </p:nvSpPr>
          <p:spPr bwMode="gray">
            <a:xfrm>
              <a:off x="1142976"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3" name="AutoShape 27"/>
            <p:cNvSpPr>
              <a:spLocks noChangeArrowheads="1"/>
            </p:cNvSpPr>
            <p:nvPr/>
          </p:nvSpPr>
          <p:spPr bwMode="gray">
            <a:xfrm>
              <a:off x="2000232" y="407194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4" name="AutoShape 28"/>
            <p:cNvSpPr>
              <a:spLocks noChangeArrowheads="1"/>
            </p:cNvSpPr>
            <p:nvPr/>
          </p:nvSpPr>
          <p:spPr bwMode="gray">
            <a:xfrm>
              <a:off x="1571604"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5" name="AutoShape 27"/>
            <p:cNvSpPr>
              <a:spLocks noChangeArrowheads="1"/>
            </p:cNvSpPr>
            <p:nvPr/>
          </p:nvSpPr>
          <p:spPr bwMode="gray">
            <a:xfrm>
              <a:off x="2000232" y="364331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6" name="AutoShape 27"/>
            <p:cNvSpPr>
              <a:spLocks noChangeArrowheads="1"/>
            </p:cNvSpPr>
            <p:nvPr/>
          </p:nvSpPr>
          <p:spPr bwMode="gray">
            <a:xfrm>
              <a:off x="2000232" y="321468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77" name="TextBox 276"/>
            <p:cNvSpPr txBox="1"/>
            <p:nvPr/>
          </p:nvSpPr>
          <p:spPr>
            <a:xfrm>
              <a:off x="642098" y="3471860"/>
              <a:ext cx="441146" cy="246221"/>
            </a:xfrm>
            <a:prstGeom prst="rect">
              <a:avLst/>
            </a:prstGeom>
            <a:noFill/>
          </p:spPr>
          <p:txBody>
            <a:bodyPr wrap="none" rtlCol="0">
              <a:spAutoFit/>
            </a:bodyPr>
            <a:lstStyle/>
            <a:p>
              <a:r>
                <a:rPr lang="zh-CN" altLang="en-US" sz="1000" dirty="0" smtClean="0"/>
                <a:t>一月</a:t>
              </a:r>
              <a:endParaRPr lang="zh-CN" altLang="en-US" sz="1000" dirty="0"/>
            </a:p>
          </p:txBody>
        </p:sp>
        <p:sp>
          <p:nvSpPr>
            <p:cNvPr id="278" name="TextBox 277"/>
            <p:cNvSpPr txBox="1"/>
            <p:nvPr/>
          </p:nvSpPr>
          <p:spPr>
            <a:xfrm>
              <a:off x="642098" y="3900488"/>
              <a:ext cx="441146" cy="246221"/>
            </a:xfrm>
            <a:prstGeom prst="rect">
              <a:avLst/>
            </a:prstGeom>
            <a:noFill/>
          </p:spPr>
          <p:txBody>
            <a:bodyPr wrap="none" rtlCol="0">
              <a:spAutoFit/>
            </a:bodyPr>
            <a:lstStyle/>
            <a:p>
              <a:r>
                <a:rPr lang="zh-CN" altLang="en-US" sz="1000" dirty="0" smtClean="0"/>
                <a:t>二月</a:t>
              </a:r>
              <a:endParaRPr lang="zh-CN" altLang="en-US" sz="1000" dirty="0"/>
            </a:p>
          </p:txBody>
        </p:sp>
        <p:sp>
          <p:nvSpPr>
            <p:cNvPr id="279" name="TextBox 278"/>
            <p:cNvSpPr txBox="1"/>
            <p:nvPr/>
          </p:nvSpPr>
          <p:spPr>
            <a:xfrm>
              <a:off x="642098" y="4329116"/>
              <a:ext cx="441146" cy="246221"/>
            </a:xfrm>
            <a:prstGeom prst="rect">
              <a:avLst/>
            </a:prstGeom>
            <a:noFill/>
          </p:spPr>
          <p:txBody>
            <a:bodyPr wrap="none" rtlCol="0">
              <a:spAutoFit/>
            </a:bodyPr>
            <a:lstStyle/>
            <a:p>
              <a:r>
                <a:rPr lang="zh-CN" altLang="en-US" sz="1000" dirty="0" smtClean="0"/>
                <a:t>三月</a:t>
              </a:r>
              <a:endParaRPr lang="zh-CN" altLang="en-US" sz="1000" dirty="0"/>
            </a:p>
          </p:txBody>
        </p:sp>
        <p:sp>
          <p:nvSpPr>
            <p:cNvPr id="280" name="TextBox 279"/>
            <p:cNvSpPr txBox="1"/>
            <p:nvPr/>
          </p:nvSpPr>
          <p:spPr>
            <a:xfrm>
              <a:off x="1175954" y="4757742"/>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281" name="TextBox 280"/>
            <p:cNvSpPr txBox="1"/>
            <p:nvPr/>
          </p:nvSpPr>
          <p:spPr>
            <a:xfrm>
              <a:off x="1676021" y="4757742"/>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282" name="TextBox 281"/>
            <p:cNvSpPr txBox="1"/>
            <p:nvPr/>
          </p:nvSpPr>
          <p:spPr>
            <a:xfrm>
              <a:off x="2247525" y="4757742"/>
              <a:ext cx="338554" cy="43858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283" name="TextBox 282"/>
            <p:cNvSpPr txBox="1"/>
            <p:nvPr/>
          </p:nvSpPr>
          <p:spPr>
            <a:xfrm>
              <a:off x="685771" y="2971794"/>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284" name="TextBox 283"/>
            <p:cNvSpPr txBox="1"/>
            <p:nvPr/>
          </p:nvSpPr>
          <p:spPr>
            <a:xfrm>
              <a:off x="685771" y="3186109"/>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285" name="TextBox 284"/>
            <p:cNvSpPr txBox="1"/>
            <p:nvPr/>
          </p:nvSpPr>
          <p:spPr>
            <a:xfrm>
              <a:off x="603552" y="2686041"/>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286" name="TextBox 285"/>
            <p:cNvSpPr txBox="1"/>
            <p:nvPr/>
          </p:nvSpPr>
          <p:spPr>
            <a:xfrm>
              <a:off x="1114396" y="3471860"/>
              <a:ext cx="396262" cy="246221"/>
            </a:xfrm>
            <a:prstGeom prst="rect">
              <a:avLst/>
            </a:prstGeom>
            <a:noFill/>
          </p:spPr>
          <p:txBody>
            <a:bodyPr wrap="none" rtlCol="0">
              <a:spAutoFit/>
            </a:bodyPr>
            <a:lstStyle/>
            <a:p>
              <a:r>
                <a:rPr lang="en-US" altLang="zh-CN" sz="1000" dirty="0" smtClean="0"/>
                <a:t>100</a:t>
              </a:r>
              <a:endParaRPr lang="zh-CN" altLang="en-US" sz="1000" dirty="0"/>
            </a:p>
          </p:txBody>
        </p:sp>
        <p:sp>
          <p:nvSpPr>
            <p:cNvPr id="287" name="TextBox 286"/>
            <p:cNvSpPr txBox="1"/>
            <p:nvPr/>
          </p:nvSpPr>
          <p:spPr>
            <a:xfrm>
              <a:off x="1114396" y="3900488"/>
              <a:ext cx="396262" cy="246221"/>
            </a:xfrm>
            <a:prstGeom prst="rect">
              <a:avLst/>
            </a:prstGeom>
            <a:noFill/>
          </p:spPr>
          <p:txBody>
            <a:bodyPr wrap="none" rtlCol="0">
              <a:spAutoFit/>
            </a:bodyPr>
            <a:lstStyle/>
            <a:p>
              <a:r>
                <a:rPr lang="en-US" altLang="zh-CN" sz="1000" dirty="0" smtClean="0"/>
                <a:t>200</a:t>
              </a:r>
              <a:endParaRPr lang="zh-CN" altLang="en-US" sz="1000" dirty="0"/>
            </a:p>
          </p:txBody>
        </p:sp>
        <p:sp>
          <p:nvSpPr>
            <p:cNvPr id="288" name="TextBox 287"/>
            <p:cNvSpPr txBox="1"/>
            <p:nvPr/>
          </p:nvSpPr>
          <p:spPr>
            <a:xfrm>
              <a:off x="1155682" y="4329116"/>
              <a:ext cx="396262" cy="246221"/>
            </a:xfrm>
            <a:prstGeom prst="rect">
              <a:avLst/>
            </a:prstGeom>
            <a:noFill/>
          </p:spPr>
          <p:txBody>
            <a:bodyPr wrap="none" rtlCol="0">
              <a:spAutoFit/>
            </a:bodyPr>
            <a:lstStyle/>
            <a:p>
              <a:r>
                <a:rPr lang="en-US" altLang="zh-CN" sz="1000" dirty="0" smtClean="0"/>
                <a:t>400</a:t>
              </a:r>
              <a:endParaRPr lang="zh-CN" altLang="en-US" sz="1000" dirty="0"/>
            </a:p>
          </p:txBody>
        </p:sp>
        <p:sp>
          <p:nvSpPr>
            <p:cNvPr id="289" name="AutoShape 26"/>
            <p:cNvSpPr>
              <a:spLocks noChangeArrowheads="1"/>
            </p:cNvSpPr>
            <p:nvPr/>
          </p:nvSpPr>
          <p:spPr bwMode="gray">
            <a:xfrm>
              <a:off x="6715140" y="371475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0" name="AutoShape 26"/>
            <p:cNvSpPr>
              <a:spLocks noChangeArrowheads="1"/>
            </p:cNvSpPr>
            <p:nvPr/>
          </p:nvSpPr>
          <p:spPr bwMode="gray">
            <a:xfrm>
              <a:off x="6715140" y="328929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1" name="AutoShape 27"/>
            <p:cNvSpPr>
              <a:spLocks noChangeArrowheads="1"/>
            </p:cNvSpPr>
            <p:nvPr/>
          </p:nvSpPr>
          <p:spPr bwMode="gray">
            <a:xfrm>
              <a:off x="7143768" y="371475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2" name="AutoShape 28"/>
            <p:cNvSpPr>
              <a:spLocks noChangeArrowheads="1"/>
            </p:cNvSpPr>
            <p:nvPr/>
          </p:nvSpPr>
          <p:spPr bwMode="gray">
            <a:xfrm>
              <a:off x="7143768" y="328612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3" name="AutoShape 26"/>
            <p:cNvSpPr>
              <a:spLocks noChangeArrowheads="1"/>
            </p:cNvSpPr>
            <p:nvPr/>
          </p:nvSpPr>
          <p:spPr bwMode="gray">
            <a:xfrm>
              <a:off x="6715140" y="285749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4" name="AutoShape 27"/>
            <p:cNvSpPr>
              <a:spLocks noChangeArrowheads="1"/>
            </p:cNvSpPr>
            <p:nvPr/>
          </p:nvSpPr>
          <p:spPr bwMode="gray">
            <a:xfrm>
              <a:off x="7572396" y="371475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5" name="AutoShape 28"/>
            <p:cNvSpPr>
              <a:spLocks noChangeArrowheads="1"/>
            </p:cNvSpPr>
            <p:nvPr/>
          </p:nvSpPr>
          <p:spPr bwMode="gray">
            <a:xfrm>
              <a:off x="7143768" y="285749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6" name="AutoShape 27"/>
            <p:cNvSpPr>
              <a:spLocks noChangeArrowheads="1"/>
            </p:cNvSpPr>
            <p:nvPr/>
          </p:nvSpPr>
          <p:spPr bwMode="gray">
            <a:xfrm>
              <a:off x="7572396" y="3286125"/>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7" name="AutoShape 27"/>
            <p:cNvSpPr>
              <a:spLocks noChangeArrowheads="1"/>
            </p:cNvSpPr>
            <p:nvPr/>
          </p:nvSpPr>
          <p:spPr bwMode="gray">
            <a:xfrm>
              <a:off x="7572396" y="2857497"/>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8" name="AutoShape 26"/>
            <p:cNvSpPr>
              <a:spLocks noChangeArrowheads="1"/>
            </p:cNvSpPr>
            <p:nvPr/>
          </p:nvSpPr>
          <p:spPr bwMode="gray">
            <a:xfrm>
              <a:off x="6572264" y="385762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299" name="AutoShape 26"/>
            <p:cNvSpPr>
              <a:spLocks noChangeArrowheads="1"/>
            </p:cNvSpPr>
            <p:nvPr/>
          </p:nvSpPr>
          <p:spPr bwMode="gray">
            <a:xfrm>
              <a:off x="6572264" y="343217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0" name="AutoShape 27"/>
            <p:cNvSpPr>
              <a:spLocks noChangeArrowheads="1"/>
            </p:cNvSpPr>
            <p:nvPr/>
          </p:nvSpPr>
          <p:spPr bwMode="gray">
            <a:xfrm>
              <a:off x="7000892" y="385762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1" name="AutoShape 28"/>
            <p:cNvSpPr>
              <a:spLocks noChangeArrowheads="1"/>
            </p:cNvSpPr>
            <p:nvPr/>
          </p:nvSpPr>
          <p:spPr bwMode="gray">
            <a:xfrm>
              <a:off x="7000892" y="342900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2" name="AutoShape 26"/>
            <p:cNvSpPr>
              <a:spLocks noChangeArrowheads="1"/>
            </p:cNvSpPr>
            <p:nvPr/>
          </p:nvSpPr>
          <p:spPr bwMode="gray">
            <a:xfrm>
              <a:off x="6572264" y="300037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3" name="AutoShape 27"/>
            <p:cNvSpPr>
              <a:spLocks noChangeArrowheads="1"/>
            </p:cNvSpPr>
            <p:nvPr/>
          </p:nvSpPr>
          <p:spPr bwMode="gray">
            <a:xfrm>
              <a:off x="7429520" y="3857629"/>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4" name="AutoShape 28"/>
            <p:cNvSpPr>
              <a:spLocks noChangeArrowheads="1"/>
            </p:cNvSpPr>
            <p:nvPr/>
          </p:nvSpPr>
          <p:spPr bwMode="gray">
            <a:xfrm>
              <a:off x="7000892" y="300037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5" name="AutoShape 27"/>
            <p:cNvSpPr>
              <a:spLocks noChangeArrowheads="1"/>
            </p:cNvSpPr>
            <p:nvPr/>
          </p:nvSpPr>
          <p:spPr bwMode="gray">
            <a:xfrm>
              <a:off x="7429520" y="342900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6" name="AutoShape 27"/>
            <p:cNvSpPr>
              <a:spLocks noChangeArrowheads="1"/>
            </p:cNvSpPr>
            <p:nvPr/>
          </p:nvSpPr>
          <p:spPr bwMode="gray">
            <a:xfrm>
              <a:off x="7429520" y="3000373"/>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7" name="AutoShape 26"/>
            <p:cNvSpPr>
              <a:spLocks noChangeArrowheads="1"/>
            </p:cNvSpPr>
            <p:nvPr/>
          </p:nvSpPr>
          <p:spPr bwMode="gray">
            <a:xfrm>
              <a:off x="6429388" y="400050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8" name="AutoShape 26"/>
            <p:cNvSpPr>
              <a:spLocks noChangeArrowheads="1"/>
            </p:cNvSpPr>
            <p:nvPr/>
          </p:nvSpPr>
          <p:spPr bwMode="gray">
            <a:xfrm>
              <a:off x="6429388" y="3575051"/>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09" name="AutoShape 27"/>
            <p:cNvSpPr>
              <a:spLocks noChangeArrowheads="1"/>
            </p:cNvSpPr>
            <p:nvPr/>
          </p:nvSpPr>
          <p:spPr bwMode="gray">
            <a:xfrm>
              <a:off x="6858016" y="400050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0" name="AutoShape 28"/>
            <p:cNvSpPr>
              <a:spLocks noChangeArrowheads="1"/>
            </p:cNvSpPr>
            <p:nvPr/>
          </p:nvSpPr>
          <p:spPr bwMode="gray">
            <a:xfrm>
              <a:off x="6858016" y="357187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1" name="AutoShape 26"/>
            <p:cNvSpPr>
              <a:spLocks noChangeArrowheads="1"/>
            </p:cNvSpPr>
            <p:nvPr/>
          </p:nvSpPr>
          <p:spPr bwMode="gray">
            <a:xfrm>
              <a:off x="6429388" y="314324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2" name="AutoShape 27"/>
            <p:cNvSpPr>
              <a:spLocks noChangeArrowheads="1"/>
            </p:cNvSpPr>
            <p:nvPr/>
          </p:nvSpPr>
          <p:spPr bwMode="gray">
            <a:xfrm>
              <a:off x="7286644" y="4000504"/>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3" name="AutoShape 28"/>
            <p:cNvSpPr>
              <a:spLocks noChangeArrowheads="1"/>
            </p:cNvSpPr>
            <p:nvPr/>
          </p:nvSpPr>
          <p:spPr bwMode="gray">
            <a:xfrm>
              <a:off x="6858016" y="314324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4" name="AutoShape 27"/>
            <p:cNvSpPr>
              <a:spLocks noChangeArrowheads="1"/>
            </p:cNvSpPr>
            <p:nvPr/>
          </p:nvSpPr>
          <p:spPr bwMode="gray">
            <a:xfrm>
              <a:off x="7286644" y="3571876"/>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5" name="AutoShape 27"/>
            <p:cNvSpPr>
              <a:spLocks noChangeArrowheads="1"/>
            </p:cNvSpPr>
            <p:nvPr/>
          </p:nvSpPr>
          <p:spPr bwMode="gray">
            <a:xfrm>
              <a:off x="7286644" y="3143248"/>
              <a:ext cx="614362" cy="614363"/>
            </a:xfrm>
            <a:prstGeom prst="cube">
              <a:avLst>
                <a:gd name="adj" fmla="val 28912"/>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sz="1000"/>
            </a:p>
          </p:txBody>
        </p:sp>
        <p:sp>
          <p:nvSpPr>
            <p:cNvPr id="316" name="TextBox 315"/>
            <p:cNvSpPr txBox="1"/>
            <p:nvPr/>
          </p:nvSpPr>
          <p:spPr>
            <a:xfrm>
              <a:off x="6357953" y="2714622"/>
              <a:ext cx="441146" cy="246221"/>
            </a:xfrm>
            <a:prstGeom prst="rect">
              <a:avLst/>
            </a:prstGeom>
            <a:noFill/>
          </p:spPr>
          <p:txBody>
            <a:bodyPr wrap="none" rtlCol="0">
              <a:spAutoFit/>
            </a:bodyPr>
            <a:lstStyle/>
            <a:p>
              <a:r>
                <a:rPr lang="zh-CN" altLang="en-US" sz="1000" dirty="0" smtClean="0"/>
                <a:t>一月</a:t>
              </a:r>
              <a:endParaRPr lang="zh-CN" altLang="en-US" sz="1000" dirty="0"/>
            </a:p>
          </p:txBody>
        </p:sp>
        <p:sp>
          <p:nvSpPr>
            <p:cNvPr id="317" name="TextBox 316"/>
            <p:cNvSpPr txBox="1"/>
            <p:nvPr/>
          </p:nvSpPr>
          <p:spPr>
            <a:xfrm>
              <a:off x="6143639" y="2857497"/>
              <a:ext cx="441146" cy="246221"/>
            </a:xfrm>
            <a:prstGeom prst="rect">
              <a:avLst/>
            </a:prstGeom>
            <a:noFill/>
          </p:spPr>
          <p:txBody>
            <a:bodyPr wrap="none" rtlCol="0">
              <a:spAutoFit/>
            </a:bodyPr>
            <a:lstStyle/>
            <a:p>
              <a:r>
                <a:rPr lang="zh-CN" altLang="en-US" sz="1000" dirty="0" smtClean="0"/>
                <a:t>二月</a:t>
              </a:r>
              <a:endParaRPr lang="zh-CN" altLang="en-US" sz="1000" dirty="0"/>
            </a:p>
          </p:txBody>
        </p:sp>
        <p:sp>
          <p:nvSpPr>
            <p:cNvPr id="318" name="TextBox 317"/>
            <p:cNvSpPr txBox="1"/>
            <p:nvPr/>
          </p:nvSpPr>
          <p:spPr>
            <a:xfrm>
              <a:off x="6000763" y="3071812"/>
              <a:ext cx="441146" cy="246221"/>
            </a:xfrm>
            <a:prstGeom prst="rect">
              <a:avLst/>
            </a:prstGeom>
            <a:noFill/>
          </p:spPr>
          <p:txBody>
            <a:bodyPr wrap="none" rtlCol="0">
              <a:spAutoFit/>
            </a:bodyPr>
            <a:lstStyle/>
            <a:p>
              <a:r>
                <a:rPr lang="zh-CN" altLang="en-US" sz="1000" dirty="0" smtClean="0"/>
                <a:t>三月</a:t>
              </a:r>
              <a:endParaRPr lang="zh-CN" altLang="en-US" sz="1000" dirty="0"/>
            </a:p>
          </p:txBody>
        </p:sp>
        <p:sp>
          <p:nvSpPr>
            <p:cNvPr id="319" name="TextBox 318"/>
            <p:cNvSpPr txBox="1"/>
            <p:nvPr/>
          </p:nvSpPr>
          <p:spPr>
            <a:xfrm>
              <a:off x="6462366" y="4686304"/>
              <a:ext cx="338554" cy="438582"/>
            </a:xfrm>
            <a:prstGeom prst="rect">
              <a:avLst/>
            </a:prstGeom>
            <a:noFill/>
          </p:spPr>
          <p:txBody>
            <a:bodyPr vert="eaVert" wrap="none" rtlCol="0">
              <a:spAutoFit/>
            </a:bodyPr>
            <a:lstStyle/>
            <a:p>
              <a:r>
                <a:rPr lang="zh-CN" altLang="en-US" sz="1000" dirty="0" smtClean="0"/>
                <a:t>沈阳</a:t>
              </a:r>
              <a:endParaRPr lang="zh-CN" altLang="en-US" sz="1000" dirty="0"/>
            </a:p>
          </p:txBody>
        </p:sp>
        <p:sp>
          <p:nvSpPr>
            <p:cNvPr id="320" name="TextBox 319"/>
            <p:cNvSpPr txBox="1"/>
            <p:nvPr/>
          </p:nvSpPr>
          <p:spPr>
            <a:xfrm>
              <a:off x="6962433" y="4686304"/>
              <a:ext cx="338554" cy="438582"/>
            </a:xfrm>
            <a:prstGeom prst="rect">
              <a:avLst/>
            </a:prstGeom>
            <a:noFill/>
          </p:spPr>
          <p:txBody>
            <a:bodyPr vert="eaVert" wrap="none" rtlCol="0">
              <a:spAutoFit/>
            </a:bodyPr>
            <a:lstStyle/>
            <a:p>
              <a:r>
                <a:rPr lang="zh-CN" altLang="en-US" sz="1000" dirty="0" smtClean="0"/>
                <a:t>营口</a:t>
              </a:r>
              <a:endParaRPr lang="zh-CN" altLang="en-US" sz="1000" dirty="0"/>
            </a:p>
          </p:txBody>
        </p:sp>
        <p:sp>
          <p:nvSpPr>
            <p:cNvPr id="321" name="TextBox 320"/>
            <p:cNvSpPr txBox="1"/>
            <p:nvPr/>
          </p:nvSpPr>
          <p:spPr>
            <a:xfrm>
              <a:off x="7533937" y="4686304"/>
              <a:ext cx="338554" cy="438582"/>
            </a:xfrm>
            <a:prstGeom prst="rect">
              <a:avLst/>
            </a:prstGeom>
            <a:noFill/>
          </p:spPr>
          <p:txBody>
            <a:bodyPr vert="eaVert" wrap="none" rtlCol="0">
              <a:spAutoFit/>
            </a:bodyPr>
            <a:lstStyle/>
            <a:p>
              <a:r>
                <a:rPr lang="zh-CN" altLang="en-US" sz="1000" dirty="0" smtClean="0"/>
                <a:t>盘锦</a:t>
              </a:r>
              <a:endParaRPr lang="zh-CN" altLang="en-US" sz="1000" dirty="0"/>
            </a:p>
          </p:txBody>
        </p:sp>
        <p:sp>
          <p:nvSpPr>
            <p:cNvPr id="322" name="TextBox 321"/>
            <p:cNvSpPr txBox="1"/>
            <p:nvPr/>
          </p:nvSpPr>
          <p:spPr>
            <a:xfrm>
              <a:off x="5643573" y="3929068"/>
              <a:ext cx="569387" cy="246221"/>
            </a:xfrm>
            <a:prstGeom prst="rect">
              <a:avLst/>
            </a:prstGeom>
            <a:noFill/>
          </p:spPr>
          <p:txBody>
            <a:bodyPr wrap="none" rtlCol="0">
              <a:spAutoFit/>
            </a:bodyPr>
            <a:lstStyle/>
            <a:p>
              <a:r>
                <a:rPr lang="zh-CN" altLang="en-US" sz="1000" dirty="0" smtClean="0"/>
                <a:t>七匹狼</a:t>
              </a:r>
              <a:endParaRPr lang="zh-CN" altLang="en-US" sz="1000" dirty="0"/>
            </a:p>
          </p:txBody>
        </p:sp>
        <p:sp>
          <p:nvSpPr>
            <p:cNvPr id="323" name="TextBox 322"/>
            <p:cNvSpPr txBox="1"/>
            <p:nvPr/>
          </p:nvSpPr>
          <p:spPr>
            <a:xfrm>
              <a:off x="5857887" y="4357696"/>
              <a:ext cx="441146" cy="246221"/>
            </a:xfrm>
            <a:prstGeom prst="rect">
              <a:avLst/>
            </a:prstGeom>
            <a:noFill/>
          </p:spPr>
          <p:txBody>
            <a:bodyPr wrap="none" rtlCol="0">
              <a:spAutoFit/>
            </a:bodyPr>
            <a:lstStyle/>
            <a:p>
              <a:r>
                <a:rPr lang="zh-CN" altLang="en-US" sz="1000" dirty="0" smtClean="0"/>
                <a:t>白沙</a:t>
              </a:r>
              <a:endParaRPr lang="zh-CN" altLang="en-US" sz="1000" dirty="0"/>
            </a:p>
          </p:txBody>
        </p:sp>
        <p:sp>
          <p:nvSpPr>
            <p:cNvPr id="324" name="TextBox 323"/>
            <p:cNvSpPr txBox="1"/>
            <p:nvPr/>
          </p:nvSpPr>
          <p:spPr>
            <a:xfrm>
              <a:off x="5357818" y="3500440"/>
              <a:ext cx="825867" cy="246221"/>
            </a:xfrm>
            <a:prstGeom prst="rect">
              <a:avLst/>
            </a:prstGeom>
            <a:noFill/>
          </p:spPr>
          <p:txBody>
            <a:bodyPr wrap="none" rtlCol="0">
              <a:spAutoFit/>
            </a:bodyPr>
            <a:lstStyle/>
            <a:p>
              <a:r>
                <a:rPr lang="zh-CN" altLang="en-US" sz="1000" dirty="0" smtClean="0"/>
                <a:t>人民大会堂</a:t>
              </a:r>
              <a:endParaRPr lang="zh-CN" altLang="en-US" sz="1000" dirty="0"/>
            </a:p>
          </p:txBody>
        </p:sp>
        <p:sp>
          <p:nvSpPr>
            <p:cNvPr id="325" name="TextBox 324"/>
            <p:cNvSpPr txBox="1"/>
            <p:nvPr/>
          </p:nvSpPr>
          <p:spPr>
            <a:xfrm>
              <a:off x="6858016" y="2714622"/>
              <a:ext cx="396262" cy="246221"/>
            </a:xfrm>
            <a:prstGeom prst="rect">
              <a:avLst/>
            </a:prstGeom>
            <a:noFill/>
          </p:spPr>
          <p:txBody>
            <a:bodyPr wrap="none" rtlCol="0">
              <a:spAutoFit/>
            </a:bodyPr>
            <a:lstStyle/>
            <a:p>
              <a:r>
                <a:rPr lang="en-US" altLang="zh-CN" sz="1000" dirty="0" smtClean="0"/>
                <a:t>100</a:t>
              </a:r>
              <a:endParaRPr lang="zh-CN" altLang="en-US" sz="1000" dirty="0"/>
            </a:p>
          </p:txBody>
        </p:sp>
        <p:sp>
          <p:nvSpPr>
            <p:cNvPr id="326" name="TextBox 325"/>
            <p:cNvSpPr txBox="1"/>
            <p:nvPr/>
          </p:nvSpPr>
          <p:spPr>
            <a:xfrm>
              <a:off x="6643702" y="2928937"/>
              <a:ext cx="396262" cy="246221"/>
            </a:xfrm>
            <a:prstGeom prst="rect">
              <a:avLst/>
            </a:prstGeom>
            <a:noFill/>
          </p:spPr>
          <p:txBody>
            <a:bodyPr wrap="none" rtlCol="0">
              <a:spAutoFit/>
            </a:bodyPr>
            <a:lstStyle/>
            <a:p>
              <a:r>
                <a:rPr lang="en-US" altLang="zh-CN" sz="1000" dirty="0" smtClean="0"/>
                <a:t>200</a:t>
              </a:r>
              <a:endParaRPr lang="zh-CN" altLang="en-US" sz="1000" dirty="0"/>
            </a:p>
          </p:txBody>
        </p:sp>
        <p:sp>
          <p:nvSpPr>
            <p:cNvPr id="327" name="TextBox 326"/>
            <p:cNvSpPr txBox="1"/>
            <p:nvPr/>
          </p:nvSpPr>
          <p:spPr>
            <a:xfrm>
              <a:off x="6500826" y="3121226"/>
              <a:ext cx="396262" cy="246221"/>
            </a:xfrm>
            <a:prstGeom prst="rect">
              <a:avLst/>
            </a:prstGeom>
            <a:noFill/>
          </p:spPr>
          <p:txBody>
            <a:bodyPr wrap="none" rtlCol="0">
              <a:spAutoFit/>
            </a:bodyPr>
            <a:lstStyle/>
            <a:p>
              <a:r>
                <a:rPr lang="en-US" altLang="zh-CN" sz="1000" dirty="0" smtClean="0"/>
                <a:t>400</a:t>
              </a:r>
              <a:endParaRPr lang="zh-CN" altLang="en-US" sz="1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ox(in)">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 calcmode="lin" valueType="num">
                                      <p:cBhvr additive="base">
                                        <p:cTn id="12" dur="500" fill="hold"/>
                                        <p:tgtEl>
                                          <p:spTgt spid="136"/>
                                        </p:tgtEl>
                                        <p:attrNameLst>
                                          <p:attrName>ppt_x</p:attrName>
                                        </p:attrNameLst>
                                      </p:cBhvr>
                                      <p:tavLst>
                                        <p:tav tm="0">
                                          <p:val>
                                            <p:strVal val="#ppt_x"/>
                                          </p:val>
                                        </p:tav>
                                        <p:tav tm="100000">
                                          <p:val>
                                            <p:strVal val="#ppt_x"/>
                                          </p:val>
                                        </p:tav>
                                      </p:tavLst>
                                    </p:anim>
                                    <p:anim calcmode="lin" valueType="num">
                                      <p:cBhvr additive="base">
                                        <p:cTn id="13"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7"/>
                                        </p:tgtEl>
                                        <p:attrNameLst>
                                          <p:attrName>style.visibility</p:attrName>
                                        </p:attrNameLst>
                                      </p:cBhvr>
                                      <p:to>
                                        <p:strVal val="visible"/>
                                      </p:to>
                                    </p:set>
                                    <p:anim calcmode="lin" valueType="num">
                                      <p:cBhvr additive="base">
                                        <p:cTn id="18" dur="500" fill="hold"/>
                                        <p:tgtEl>
                                          <p:spTgt spid="247"/>
                                        </p:tgtEl>
                                        <p:attrNameLst>
                                          <p:attrName>ppt_x</p:attrName>
                                        </p:attrNameLst>
                                      </p:cBhvr>
                                      <p:tavLst>
                                        <p:tav tm="0">
                                          <p:val>
                                            <p:strVal val="#ppt_x"/>
                                          </p:val>
                                        </p:tav>
                                        <p:tav tm="100000">
                                          <p:val>
                                            <p:strVal val="#ppt_x"/>
                                          </p:val>
                                        </p:tav>
                                      </p:tavLst>
                                    </p:anim>
                                    <p:anim calcmode="lin" valueType="num">
                                      <p:cBhvr additive="base">
                                        <p:cTn id="19"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28"/>
                                        </p:tgtEl>
                                        <p:attrNameLst>
                                          <p:attrName>style.visibility</p:attrName>
                                        </p:attrNameLst>
                                      </p:cBhvr>
                                      <p:to>
                                        <p:strVal val="visible"/>
                                      </p:to>
                                    </p:set>
                                    <p:animEffect transition="in" filter="checkerboard(across)">
                                      <p:cBhvr>
                                        <p:cTn id="24"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416496" y="1052736"/>
            <a:ext cx="2699940" cy="1736269"/>
          </a:xfrm>
          <a:prstGeom prst="rect">
            <a:avLst/>
          </a:prstGeom>
          <a:noFill/>
          <a:ln w="9525">
            <a:noFill/>
            <a:miter lim="800000"/>
            <a:headEnd/>
            <a:tailEnd/>
          </a:ln>
        </p:spPr>
      </p:pic>
      <p:sp>
        <p:nvSpPr>
          <p:cNvPr id="4" name="TextBox 3"/>
          <p:cNvSpPr txBox="1"/>
          <p:nvPr/>
        </p:nvSpPr>
        <p:spPr>
          <a:xfrm>
            <a:off x="632520" y="1196752"/>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移动终端</a:t>
            </a:r>
            <a:endParaRPr lang="zh-CN" altLang="en-US" sz="1400" dirty="0">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3"/>
          <a:srcRect/>
          <a:stretch>
            <a:fillRect/>
          </a:stretch>
        </p:blipFill>
        <p:spPr bwMode="auto">
          <a:xfrm>
            <a:off x="5169024" y="4005064"/>
            <a:ext cx="3417688" cy="2013768"/>
          </a:xfrm>
          <a:prstGeom prst="rect">
            <a:avLst/>
          </a:prstGeom>
          <a:noFill/>
          <a:ln w="9525">
            <a:noFill/>
            <a:miter lim="800000"/>
            <a:headEnd/>
            <a:tailEnd/>
          </a:ln>
        </p:spPr>
      </p:pic>
      <p:pic>
        <p:nvPicPr>
          <p:cNvPr id="18435" name="Picture 3"/>
          <p:cNvPicPr>
            <a:picLocks noChangeAspect="1" noChangeArrowheads="1"/>
          </p:cNvPicPr>
          <p:nvPr/>
        </p:nvPicPr>
        <p:blipFill>
          <a:blip r:embed="rId4"/>
          <a:srcRect/>
          <a:stretch>
            <a:fillRect/>
          </a:stretch>
        </p:blipFill>
        <p:spPr bwMode="auto">
          <a:xfrm>
            <a:off x="632520" y="2780929"/>
            <a:ext cx="2736304" cy="1558864"/>
          </a:xfrm>
          <a:prstGeom prst="rect">
            <a:avLst/>
          </a:prstGeom>
          <a:noFill/>
          <a:ln w="9525">
            <a:noFill/>
            <a:miter lim="800000"/>
            <a:headEnd/>
            <a:tailEnd/>
          </a:ln>
        </p:spPr>
      </p:pic>
      <p:sp>
        <p:nvSpPr>
          <p:cNvPr id="6" name="TextBox 5"/>
          <p:cNvSpPr txBox="1"/>
          <p:nvPr/>
        </p:nvSpPr>
        <p:spPr>
          <a:xfrm>
            <a:off x="704528" y="2708920"/>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传统客户端</a:t>
            </a:r>
            <a:endParaRPr lang="zh-CN" altLang="en-US" sz="1400" dirty="0">
              <a:latin typeface="微软雅黑" pitchFamily="34" charset="-122"/>
              <a:ea typeface="微软雅黑" pitchFamily="34" charset="-122"/>
            </a:endParaRPr>
          </a:p>
        </p:txBody>
      </p:sp>
      <p:pic>
        <p:nvPicPr>
          <p:cNvPr id="18436" name="Picture 4"/>
          <p:cNvPicPr>
            <a:picLocks noChangeAspect="1" noChangeArrowheads="1"/>
          </p:cNvPicPr>
          <p:nvPr/>
        </p:nvPicPr>
        <p:blipFill>
          <a:blip r:embed="rId5" cstate="print"/>
          <a:srcRect/>
          <a:stretch>
            <a:fillRect/>
          </a:stretch>
        </p:blipFill>
        <p:spPr bwMode="auto">
          <a:xfrm>
            <a:off x="416496" y="4581128"/>
            <a:ext cx="3512840" cy="1786359"/>
          </a:xfrm>
          <a:prstGeom prst="rect">
            <a:avLst/>
          </a:prstGeom>
          <a:noFill/>
          <a:ln w="9525">
            <a:noFill/>
            <a:miter lim="800000"/>
            <a:headEnd/>
            <a:tailEnd/>
          </a:ln>
        </p:spPr>
      </p:pic>
      <p:pic>
        <p:nvPicPr>
          <p:cNvPr id="10" name="Picture 3"/>
          <p:cNvPicPr>
            <a:picLocks noChangeAspect="1" noChangeArrowheads="1"/>
          </p:cNvPicPr>
          <p:nvPr/>
        </p:nvPicPr>
        <p:blipFill>
          <a:blip r:embed="rId6"/>
          <a:srcRect/>
          <a:stretch>
            <a:fillRect/>
          </a:stretch>
        </p:blipFill>
        <p:spPr bwMode="auto">
          <a:xfrm>
            <a:off x="3512840" y="836712"/>
            <a:ext cx="3312368" cy="1296144"/>
          </a:xfrm>
          <a:prstGeom prst="rect">
            <a:avLst/>
          </a:prstGeom>
          <a:noFill/>
          <a:ln w="9525">
            <a:noFill/>
            <a:miter lim="800000"/>
            <a:headEnd/>
            <a:tailEnd/>
          </a:ln>
        </p:spPr>
      </p:pic>
      <p:sp>
        <p:nvSpPr>
          <p:cNvPr id="9" name="TextBox 8"/>
          <p:cNvSpPr txBox="1"/>
          <p:nvPr/>
        </p:nvSpPr>
        <p:spPr>
          <a:xfrm>
            <a:off x="488504" y="4581128"/>
            <a:ext cx="902811" cy="307777"/>
          </a:xfrm>
          <a:prstGeom prst="rect">
            <a:avLst/>
          </a:prstGeom>
          <a:noFill/>
        </p:spPr>
        <p:txBody>
          <a:bodyPr wrap="none" rtlCol="0">
            <a:spAutoFit/>
          </a:bodyPr>
          <a:lstStyle/>
          <a:p>
            <a:r>
              <a:rPr lang="zh-CN" altLang="en-US" sz="1400" dirty="0" smtClean="0">
                <a:solidFill>
                  <a:schemeClr val="bg1">
                    <a:lumMod val="95000"/>
                  </a:schemeClr>
                </a:solidFill>
                <a:latin typeface="微软雅黑" pitchFamily="34" charset="-122"/>
                <a:ea typeface="微软雅黑" pitchFamily="34" charset="-122"/>
              </a:rPr>
              <a:t>数据看板</a:t>
            </a:r>
            <a:endParaRPr lang="zh-CN" altLang="en-US" sz="1400" dirty="0">
              <a:solidFill>
                <a:schemeClr val="bg1">
                  <a:lumMod val="95000"/>
                </a:schemeClr>
              </a:solidFill>
              <a:latin typeface="微软雅黑" pitchFamily="34" charset="-122"/>
              <a:ea typeface="微软雅黑" pitchFamily="34" charset="-122"/>
            </a:endParaRPr>
          </a:p>
        </p:txBody>
      </p:sp>
      <p:pic>
        <p:nvPicPr>
          <p:cNvPr id="11" name="Picture 4"/>
          <p:cNvPicPr>
            <a:picLocks noChangeAspect="1" noChangeArrowheads="1"/>
          </p:cNvPicPr>
          <p:nvPr/>
        </p:nvPicPr>
        <p:blipFill>
          <a:blip r:embed="rId7"/>
          <a:srcRect/>
          <a:stretch>
            <a:fillRect/>
          </a:stretch>
        </p:blipFill>
        <p:spPr bwMode="auto">
          <a:xfrm>
            <a:off x="6321152" y="1412776"/>
            <a:ext cx="3219094" cy="1512168"/>
          </a:xfrm>
          <a:prstGeom prst="rect">
            <a:avLst/>
          </a:prstGeom>
          <a:noFill/>
          <a:ln w="9525">
            <a:noFill/>
            <a:miter lim="800000"/>
            <a:headEnd/>
            <a:tailEnd/>
          </a:ln>
        </p:spPr>
      </p:pic>
      <p:sp>
        <p:nvSpPr>
          <p:cNvPr id="12" name="TextBox 11"/>
          <p:cNvSpPr txBox="1"/>
          <p:nvPr/>
        </p:nvSpPr>
        <p:spPr>
          <a:xfrm>
            <a:off x="6698933" y="980728"/>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趋势预测</a:t>
            </a:r>
            <a:endParaRPr lang="zh-CN" altLang="en-US" sz="1400" dirty="0">
              <a:latin typeface="微软雅黑" pitchFamily="34" charset="-122"/>
              <a:ea typeface="微软雅黑" pitchFamily="34" charset="-122"/>
            </a:endParaRPr>
          </a:p>
        </p:txBody>
      </p:sp>
      <p:pic>
        <p:nvPicPr>
          <p:cNvPr id="14" name="Picture 5"/>
          <p:cNvPicPr>
            <a:picLocks noChangeAspect="1" noChangeArrowheads="1"/>
          </p:cNvPicPr>
          <p:nvPr/>
        </p:nvPicPr>
        <p:blipFill>
          <a:blip r:embed="rId8" cstate="print"/>
          <a:srcRect/>
          <a:stretch>
            <a:fillRect/>
          </a:stretch>
        </p:blipFill>
        <p:spPr bwMode="auto">
          <a:xfrm>
            <a:off x="3656856" y="2492896"/>
            <a:ext cx="3240360" cy="1728192"/>
          </a:xfrm>
          <a:prstGeom prst="rect">
            <a:avLst/>
          </a:prstGeom>
          <a:noFill/>
          <a:ln w="9525">
            <a:noFill/>
            <a:miter lim="800000"/>
            <a:headEnd/>
            <a:tailEnd/>
          </a:ln>
        </p:spPr>
      </p:pic>
      <p:sp>
        <p:nvSpPr>
          <p:cNvPr id="13" name="TextBox 12"/>
          <p:cNvSpPr txBox="1"/>
          <p:nvPr/>
        </p:nvSpPr>
        <p:spPr>
          <a:xfrm>
            <a:off x="8931181" y="1700807"/>
            <a:ext cx="974819"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结构分析</a:t>
            </a:r>
            <a:endParaRPr lang="zh-CN" altLang="en-US" sz="1400" dirty="0">
              <a:latin typeface="微软雅黑" pitchFamily="34" charset="-122"/>
              <a:ea typeface="微软雅黑" pitchFamily="34" charset="-122"/>
            </a:endParaRPr>
          </a:p>
        </p:txBody>
      </p:sp>
      <p:sp>
        <p:nvSpPr>
          <p:cNvPr id="15" name="TextBox 14"/>
          <p:cNvSpPr txBox="1"/>
          <p:nvPr/>
        </p:nvSpPr>
        <p:spPr>
          <a:xfrm>
            <a:off x="5097016" y="2636912"/>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预警机制</a:t>
            </a:r>
            <a:endParaRPr lang="zh-CN" altLang="en-US" sz="1400" dirty="0">
              <a:latin typeface="微软雅黑" pitchFamily="34" charset="-122"/>
              <a:ea typeface="微软雅黑" pitchFamily="34" charset="-122"/>
            </a:endParaRPr>
          </a:p>
        </p:txBody>
      </p:sp>
      <p:sp>
        <p:nvSpPr>
          <p:cNvPr id="17" name="TextBox 16"/>
          <p:cNvSpPr txBox="1"/>
          <p:nvPr/>
        </p:nvSpPr>
        <p:spPr>
          <a:xfrm>
            <a:off x="7401272" y="4797152"/>
            <a:ext cx="902811"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关联分析</a:t>
            </a:r>
            <a:endParaRPr lang="zh-CN" altLang="en-US" sz="1400" dirty="0">
              <a:latin typeface="微软雅黑" pitchFamily="34" charset="-122"/>
              <a:ea typeface="微软雅黑" pitchFamily="34" charset="-122"/>
            </a:endParaRPr>
          </a:p>
        </p:txBody>
      </p:sp>
      <p:pic>
        <p:nvPicPr>
          <p:cNvPr id="18" name="Picture 2"/>
          <p:cNvPicPr>
            <a:picLocks noChangeAspect="1" noChangeArrowheads="1"/>
          </p:cNvPicPr>
          <p:nvPr/>
        </p:nvPicPr>
        <p:blipFill>
          <a:blip r:embed="rId9" cstate="print"/>
          <a:srcRect/>
          <a:stretch>
            <a:fillRect/>
          </a:stretch>
        </p:blipFill>
        <p:spPr bwMode="auto">
          <a:xfrm>
            <a:off x="4664968" y="4941168"/>
            <a:ext cx="720080" cy="564813"/>
          </a:xfrm>
          <a:prstGeom prst="rect">
            <a:avLst/>
          </a:prstGeom>
          <a:noFill/>
          <a:ln w="9525">
            <a:noFill/>
            <a:miter lim="800000"/>
            <a:headEnd/>
            <a:tailEnd/>
          </a:ln>
        </p:spPr>
      </p:pic>
      <p:pic>
        <p:nvPicPr>
          <p:cNvPr id="19" name="Picture 2"/>
          <p:cNvPicPr>
            <a:picLocks noChangeAspect="1" noChangeArrowheads="1"/>
          </p:cNvPicPr>
          <p:nvPr/>
        </p:nvPicPr>
        <p:blipFill>
          <a:blip r:embed="rId9" cstate="print"/>
          <a:srcRect/>
          <a:stretch>
            <a:fillRect/>
          </a:stretch>
        </p:blipFill>
        <p:spPr bwMode="auto">
          <a:xfrm>
            <a:off x="4232920" y="4520371"/>
            <a:ext cx="720080" cy="564813"/>
          </a:xfrm>
          <a:prstGeom prst="rect">
            <a:avLst/>
          </a:prstGeom>
          <a:noFill/>
          <a:ln w="9525">
            <a:noFill/>
            <a:miter lim="800000"/>
            <a:headEnd/>
            <a:tailEnd/>
          </a:ln>
        </p:spPr>
      </p:pic>
      <p:sp>
        <p:nvSpPr>
          <p:cNvPr id="20" name="TextBox 19"/>
          <p:cNvSpPr txBox="1"/>
          <p:nvPr/>
        </p:nvSpPr>
        <p:spPr>
          <a:xfrm>
            <a:off x="4376936" y="5517232"/>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多维数据库</a:t>
            </a:r>
            <a:endParaRPr lang="zh-CN" altLang="en-US" sz="1400" dirty="0">
              <a:latin typeface="微软雅黑" pitchFamily="34" charset="-122"/>
              <a:ea typeface="微软雅黑" pitchFamily="34" charset="-122"/>
            </a:endParaRPr>
          </a:p>
        </p:txBody>
      </p:sp>
      <p:pic>
        <p:nvPicPr>
          <p:cNvPr id="18437" name="Picture 5"/>
          <p:cNvPicPr>
            <a:picLocks noChangeAspect="1" noChangeArrowheads="1"/>
          </p:cNvPicPr>
          <p:nvPr/>
        </p:nvPicPr>
        <p:blipFill>
          <a:blip r:embed="rId10"/>
          <a:srcRect/>
          <a:stretch>
            <a:fillRect/>
          </a:stretch>
        </p:blipFill>
        <p:spPr bwMode="auto">
          <a:xfrm>
            <a:off x="8193360" y="4077072"/>
            <a:ext cx="1447800" cy="1085850"/>
          </a:xfrm>
          <a:prstGeom prst="rect">
            <a:avLst/>
          </a:prstGeom>
          <a:noFill/>
          <a:ln w="9525">
            <a:noFill/>
            <a:miter lim="800000"/>
            <a:headEnd/>
            <a:tailEnd/>
          </a:ln>
        </p:spPr>
      </p:pic>
      <p:cxnSp>
        <p:nvCxnSpPr>
          <p:cNvPr id="23" name="曲线连接符 22"/>
          <p:cNvCxnSpPr/>
          <p:nvPr/>
        </p:nvCxnSpPr>
        <p:spPr>
          <a:xfrm rot="16200000" flipH="1">
            <a:off x="884548" y="3032956"/>
            <a:ext cx="5400600" cy="1440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flipV="1">
            <a:off x="2288704" y="1628800"/>
            <a:ext cx="2016224" cy="360040"/>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072680" y="2204864"/>
            <a:ext cx="3168352" cy="792088"/>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1856656" y="2060848"/>
            <a:ext cx="6264696" cy="288032"/>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712640" y="1988840"/>
            <a:ext cx="5112568" cy="2592288"/>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856656" y="1700808"/>
            <a:ext cx="6912768" cy="2952328"/>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2216696" y="1916832"/>
            <a:ext cx="1800200" cy="1728192"/>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216696" y="2852936"/>
            <a:ext cx="3240360" cy="936104"/>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360712" y="2564904"/>
            <a:ext cx="5472608" cy="1080120"/>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432720" y="3645024"/>
            <a:ext cx="4176464" cy="1008112"/>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2216696" y="3140968"/>
            <a:ext cx="6912768" cy="1080120"/>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19" idx="2"/>
          </p:cNvCxnSpPr>
          <p:nvPr/>
        </p:nvCxnSpPr>
        <p:spPr>
          <a:xfrm>
            <a:off x="2720752" y="3933056"/>
            <a:ext cx="1872208" cy="1152128"/>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2288704" y="3717032"/>
            <a:ext cx="1944216" cy="1728192"/>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rot="5400000" flipH="1" flipV="1">
            <a:off x="1820652" y="2024844"/>
            <a:ext cx="3600400" cy="2952328"/>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44488" y="331151"/>
            <a:ext cx="6917002" cy="1143000"/>
          </a:xfrm>
        </p:spPr>
        <p:txBody>
          <a:bodyPr/>
          <a:lstStyle/>
          <a:p>
            <a:r>
              <a:rPr lang="zh-CN" altLang="en-US" dirty="0" smtClean="0">
                <a:solidFill>
                  <a:srgbClr val="C00000"/>
                </a:solidFill>
              </a:rPr>
              <a:t>卡当</a:t>
            </a:r>
            <a:r>
              <a:rPr lang="zh-CN" altLang="en-US" dirty="0" smtClean="0">
                <a:solidFill>
                  <a:srgbClr val="C00000"/>
                </a:solidFill>
              </a:rPr>
              <a:t>商业智能的未来</a:t>
            </a:r>
            <a:r>
              <a:rPr lang="en-US" altLang="zh-CN" dirty="0" smtClean="0">
                <a:solidFill>
                  <a:srgbClr val="C00000"/>
                </a:solidFill>
              </a:rPr>
              <a:t>~</a:t>
            </a:r>
            <a:r>
              <a:rPr lang="en-US" altLang="zh-CN" dirty="0" smtClean="0">
                <a:solidFill>
                  <a:srgbClr val="C00000"/>
                </a:solidFill>
              </a:rPr>
              <a:t/>
            </a:r>
            <a:br>
              <a:rPr lang="en-US" altLang="zh-CN" dirty="0" smtClean="0">
                <a:solidFill>
                  <a:srgbClr val="C00000"/>
                </a:solidFill>
              </a:rPr>
            </a:br>
            <a:r>
              <a:rPr lang="zh-CN" altLang="en-US" dirty="0" smtClean="0">
                <a:solidFill>
                  <a:srgbClr val="C00000"/>
                </a:solidFill>
              </a:rPr>
              <a:t>更丰富的商业智能展现形式和分析方法</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卡当</a:t>
            </a:r>
            <a:r>
              <a:rPr lang="zh-CN" altLang="en-US" dirty="0" smtClean="0">
                <a:solidFill>
                  <a:srgbClr val="C00000"/>
                </a:solidFill>
              </a:rPr>
              <a:t>商业智能的未来</a:t>
            </a:r>
            <a:r>
              <a:rPr lang="en-US" altLang="zh-CN" dirty="0" smtClean="0">
                <a:solidFill>
                  <a:srgbClr val="C00000"/>
                </a:solidFill>
              </a:rPr>
              <a:t>~</a:t>
            </a:r>
            <a:br>
              <a:rPr lang="en-US" altLang="zh-CN" dirty="0" smtClean="0">
                <a:solidFill>
                  <a:srgbClr val="C00000"/>
                </a:solidFill>
              </a:rPr>
            </a:br>
            <a:r>
              <a:rPr lang="en-US" altLang="zh-CN" dirty="0" smtClean="0">
                <a:solidFill>
                  <a:srgbClr val="C00000"/>
                </a:solidFill>
              </a:rPr>
              <a:t/>
            </a:r>
            <a:br>
              <a:rPr lang="en-US" altLang="zh-CN" dirty="0" smtClean="0">
                <a:solidFill>
                  <a:srgbClr val="C00000"/>
                </a:solidFill>
              </a:rPr>
            </a:br>
            <a:r>
              <a:rPr lang="zh-CN" altLang="en-US" dirty="0" smtClean="0">
                <a:solidFill>
                  <a:srgbClr val="C00000"/>
                </a:solidFill>
              </a:rPr>
              <a:t>更高效的企业运行管控系统</a:t>
            </a:r>
            <a:endParaRPr lang="zh-CN" altLang="en-US" dirty="0"/>
          </a:p>
        </p:txBody>
      </p:sp>
      <p:pic>
        <p:nvPicPr>
          <p:cNvPr id="19458" name="Picture 2"/>
          <p:cNvPicPr>
            <a:picLocks noChangeAspect="1" noChangeArrowheads="1"/>
          </p:cNvPicPr>
          <p:nvPr/>
        </p:nvPicPr>
        <p:blipFill>
          <a:blip r:embed="rId2"/>
          <a:srcRect/>
          <a:stretch>
            <a:fillRect/>
          </a:stretch>
        </p:blipFill>
        <p:spPr bwMode="auto">
          <a:xfrm>
            <a:off x="488504" y="1340768"/>
            <a:ext cx="6463716" cy="4824536"/>
          </a:xfrm>
          <a:prstGeom prst="rect">
            <a:avLst/>
          </a:prstGeom>
          <a:noFill/>
          <a:ln w="9525">
            <a:noFill/>
            <a:miter lim="800000"/>
            <a:headEnd/>
            <a:tailEnd/>
          </a:ln>
        </p:spPr>
      </p:pic>
      <p:sp>
        <p:nvSpPr>
          <p:cNvPr id="4" name="矩形 3"/>
          <p:cNvSpPr/>
          <p:nvPr/>
        </p:nvSpPr>
        <p:spPr>
          <a:xfrm>
            <a:off x="2958042" y="3212976"/>
            <a:ext cx="648072" cy="288032"/>
          </a:xfrm>
          <a:prstGeom prst="rect">
            <a:avLst/>
          </a:prstGeom>
          <a:solidFill>
            <a:schemeClr val="accent4">
              <a:lumMod val="75000"/>
              <a:lumOff val="25000"/>
            </a:schemeClr>
          </a:solidFill>
          <a:ln>
            <a:solidFill>
              <a:schemeClr val="accent4">
                <a:lumMod val="75000"/>
                <a:lumOff val="2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800" dirty="0" smtClean="0">
                <a:solidFill>
                  <a:schemeClr val="bg1">
                    <a:lumMod val="95000"/>
                  </a:schemeClr>
                </a:solidFill>
                <a:latin typeface="微软雅黑" pitchFamily="34" charset="-122"/>
                <a:ea typeface="微软雅黑" pitchFamily="34" charset="-122"/>
              </a:rPr>
              <a:t>OLAP</a:t>
            </a:r>
            <a:endParaRPr lang="zh-CN" altLang="en-US" sz="800" dirty="0">
              <a:solidFill>
                <a:schemeClr val="bg1">
                  <a:lumMod val="95000"/>
                </a:schemeClr>
              </a:solidFill>
              <a:latin typeface="微软雅黑" pitchFamily="34" charset="-122"/>
              <a:ea typeface="微软雅黑" pitchFamily="34" charset="-122"/>
            </a:endParaRPr>
          </a:p>
        </p:txBody>
      </p:sp>
      <p:sp>
        <p:nvSpPr>
          <p:cNvPr id="5" name="圆角矩形 4"/>
          <p:cNvSpPr/>
          <p:nvPr/>
        </p:nvSpPr>
        <p:spPr>
          <a:xfrm>
            <a:off x="2936776" y="3212976"/>
            <a:ext cx="792088" cy="1008112"/>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
        <p:nvSpPr>
          <p:cNvPr id="6" name="圆角矩形 5"/>
          <p:cNvSpPr/>
          <p:nvPr/>
        </p:nvSpPr>
        <p:spPr>
          <a:xfrm>
            <a:off x="6105128" y="3212976"/>
            <a:ext cx="792088" cy="1008112"/>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lumMod val="7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6"/>
          <p:cNvSpPr>
            <a:spLocks noChangeArrowheads="1"/>
          </p:cNvSpPr>
          <p:nvPr/>
        </p:nvSpPr>
        <p:spPr bwMode="auto">
          <a:xfrm>
            <a:off x="2073275" y="0"/>
            <a:ext cx="3455988" cy="6858000"/>
          </a:xfrm>
          <a:prstGeom prst="rect">
            <a:avLst/>
          </a:prstGeom>
          <a:solidFill>
            <a:schemeClr val="tx2"/>
          </a:solidFill>
          <a:ln w="9525">
            <a:noFill/>
            <a:miter lim="800000"/>
            <a:headEnd/>
            <a:tailEnd/>
          </a:ln>
        </p:spPr>
        <p:txBody>
          <a:bodyPr wrap="none" anchor="ctr"/>
          <a:lstStyle/>
          <a:p>
            <a:endParaRPr lang="zh-CN" altLang="en-US">
              <a:solidFill>
                <a:srgbClr val="C00000"/>
              </a:solidFill>
            </a:endParaRPr>
          </a:p>
        </p:txBody>
      </p:sp>
      <p:sp>
        <p:nvSpPr>
          <p:cNvPr id="38915" name="Text Box 37"/>
          <p:cNvSpPr txBox="1">
            <a:spLocks noChangeArrowheads="1"/>
          </p:cNvSpPr>
          <p:nvPr/>
        </p:nvSpPr>
        <p:spPr bwMode="auto">
          <a:xfrm>
            <a:off x="2192338" y="5614988"/>
            <a:ext cx="3136900" cy="400050"/>
          </a:xfrm>
          <a:prstGeom prst="rect">
            <a:avLst/>
          </a:prstGeom>
          <a:noFill/>
          <a:ln w="9525">
            <a:noFill/>
            <a:miter lim="800000"/>
            <a:headEnd/>
            <a:tailEnd/>
          </a:ln>
        </p:spPr>
        <p:txBody>
          <a:bodyPr wrap="none">
            <a:spAutoFit/>
          </a:bodyPr>
          <a:lstStyle/>
          <a:p>
            <a:pPr algn="ctr" eaLnBrk="0" hangingPunct="0"/>
            <a:r>
              <a:rPr lang="en-US" altLang="zh-CN" sz="2000" b="0">
                <a:solidFill>
                  <a:schemeClr val="bg1"/>
                </a:solidFill>
                <a:latin typeface="微软雅黑" pitchFamily="34" charset="-122"/>
                <a:ea typeface="微软雅黑" pitchFamily="34" charset="-122"/>
              </a:rPr>
              <a:t>http://www.kadang.com</a:t>
            </a:r>
          </a:p>
        </p:txBody>
      </p:sp>
      <p:sp>
        <p:nvSpPr>
          <p:cNvPr id="38916" name="Rectangle 38"/>
          <p:cNvSpPr>
            <a:spLocks noChangeArrowheads="1"/>
          </p:cNvSpPr>
          <p:nvPr/>
        </p:nvSpPr>
        <p:spPr bwMode="auto">
          <a:xfrm>
            <a:off x="5673725" y="1916113"/>
            <a:ext cx="3887788" cy="4524375"/>
          </a:xfrm>
          <a:prstGeom prst="rect">
            <a:avLst/>
          </a:prstGeom>
          <a:noFill/>
          <a:ln w="9525">
            <a:noFill/>
            <a:miter lim="800000"/>
            <a:headEnd/>
            <a:tailEnd/>
          </a:ln>
        </p:spPr>
        <p:txBody>
          <a:bodyPr anchor="ctr">
            <a:spAutoFit/>
          </a:bodyPr>
          <a:lstStyle/>
          <a:p>
            <a:r>
              <a:rPr lang="zh-CN" altLang="en-US" sz="1200" dirty="0">
                <a:solidFill>
                  <a:schemeClr val="tx2"/>
                </a:solidFill>
                <a:latin typeface="微软雅黑" pitchFamily="34" charset="-122"/>
                <a:ea typeface="微软雅黑" pitchFamily="34" charset="-122"/>
              </a:rPr>
              <a:t>联系我们</a:t>
            </a:r>
            <a:endParaRPr lang="en-US" altLang="zh-CN" sz="1200" dirty="0">
              <a:solidFill>
                <a:schemeClr val="tx2"/>
              </a:solidFill>
              <a:latin typeface="微软雅黑" pitchFamily="34" charset="-122"/>
              <a:ea typeface="微软雅黑" pitchFamily="34" charset="-122"/>
            </a:endParaRPr>
          </a:p>
          <a:p>
            <a:endParaRPr lang="en-US" altLang="zh-CN" sz="1200" b="0" dirty="0">
              <a:latin typeface="微软雅黑" pitchFamily="34" charset="-122"/>
              <a:ea typeface="微软雅黑" pitchFamily="34" charset="-122"/>
            </a:endParaRPr>
          </a:p>
          <a:p>
            <a:r>
              <a:rPr lang="zh-CN" altLang="en-US" sz="1200" b="0" dirty="0">
                <a:solidFill>
                  <a:schemeClr val="tx2"/>
                </a:solidFill>
                <a:latin typeface="微软雅黑" pitchFamily="34" charset="-122"/>
                <a:ea typeface="微软雅黑" pitchFamily="34" charset="-122"/>
              </a:rPr>
              <a:t>（</a:t>
            </a:r>
            <a:r>
              <a:rPr lang="en-US" altLang="zh-CN" sz="1200" b="0" dirty="0">
                <a:solidFill>
                  <a:schemeClr val="tx2"/>
                </a:solidFill>
                <a:latin typeface="微软雅黑" pitchFamily="34" charset="-122"/>
                <a:ea typeface="微软雅黑" pitchFamily="34" charset="-122"/>
              </a:rPr>
              <a:t>1</a:t>
            </a:r>
            <a:r>
              <a:rPr lang="zh-CN" altLang="en-US" sz="1200" b="0" dirty="0">
                <a:solidFill>
                  <a:schemeClr val="tx2"/>
                </a:solidFill>
                <a:latin typeface="微软雅黑" pitchFamily="34" charset="-122"/>
                <a:ea typeface="微软雅黑" pitchFamily="34" charset="-122"/>
              </a:rPr>
              <a:t>）客户服务</a:t>
            </a:r>
          </a:p>
          <a:p>
            <a:r>
              <a:rPr lang="zh-CN" altLang="en-US" sz="1200" b="0" dirty="0">
                <a:latin typeface="微软雅黑" pitchFamily="34" charset="-122"/>
                <a:ea typeface="微软雅黑" pitchFamily="34" charset="-122"/>
              </a:rPr>
              <a:t>服务热线：</a:t>
            </a:r>
            <a:r>
              <a:rPr lang="en-US" altLang="zh-CN" sz="1200" b="0" dirty="0">
                <a:latin typeface="微软雅黑" pitchFamily="34" charset="-122"/>
                <a:ea typeface="微软雅黑" pitchFamily="34" charset="-122"/>
              </a:rPr>
              <a:t>400 118 9191</a:t>
            </a:r>
            <a:endParaRPr lang="zh-CN" altLang="en-US" sz="1200" b="0" dirty="0">
              <a:latin typeface="微软雅黑" pitchFamily="34" charset="-122"/>
              <a:ea typeface="微软雅黑" pitchFamily="34" charset="-122"/>
            </a:endParaRPr>
          </a:p>
          <a:p>
            <a:r>
              <a:rPr lang="zh-CN" altLang="en-US" sz="1200" b="0" dirty="0">
                <a:latin typeface="微软雅黑" pitchFamily="34" charset="-122"/>
                <a:ea typeface="微软雅黑" pitchFamily="34" charset="-122"/>
              </a:rPr>
              <a:t>传 真：</a:t>
            </a:r>
            <a:r>
              <a:rPr lang="en-US" altLang="zh-CN" sz="1200" b="0" dirty="0">
                <a:latin typeface="微软雅黑" pitchFamily="34" charset="-122"/>
                <a:ea typeface="微软雅黑" pitchFamily="34" charset="-122"/>
              </a:rPr>
              <a:t>0571-89935700 </a:t>
            </a:r>
          </a:p>
          <a:p>
            <a:r>
              <a:rPr lang="zh-CN" altLang="en-US" sz="1200" b="0" dirty="0">
                <a:latin typeface="微软雅黑" pitchFamily="34" charset="-122"/>
                <a:ea typeface="微软雅黑" pitchFamily="34" charset="-122"/>
              </a:rPr>
              <a:t>邮 箱：</a:t>
            </a:r>
            <a:r>
              <a:rPr lang="en-US" altLang="zh-CN" sz="1200" b="0" dirty="0">
                <a:latin typeface="微软雅黑" pitchFamily="34" charset="-122"/>
                <a:ea typeface="微软雅黑" pitchFamily="34" charset="-122"/>
              </a:rPr>
              <a:t>kefu@kadang.com</a:t>
            </a:r>
          </a:p>
          <a:p>
            <a:r>
              <a:rPr lang="zh-CN" altLang="en-US" sz="1200" b="0" dirty="0">
                <a:latin typeface="微软雅黑" pitchFamily="34" charset="-122"/>
                <a:ea typeface="微软雅黑" pitchFamily="34" charset="-122"/>
              </a:rPr>
              <a:t>网 址：</a:t>
            </a:r>
            <a:r>
              <a:rPr lang="en-US" altLang="zh-CN" sz="1200" b="0" dirty="0">
                <a:latin typeface="微软雅黑" pitchFamily="34" charset="-122"/>
                <a:ea typeface="微软雅黑" pitchFamily="34" charset="-122"/>
                <a:hlinkClick r:id="rId2"/>
              </a:rPr>
              <a:t>http://www.kadang.com</a:t>
            </a:r>
            <a:r>
              <a:rPr lang="zh-CN" altLang="en-US" sz="1200" b="0" dirty="0">
                <a:latin typeface="微软雅黑" pitchFamily="34" charset="-122"/>
                <a:ea typeface="微软雅黑" pitchFamily="34" charset="-122"/>
              </a:rPr>
              <a:t> </a:t>
            </a:r>
          </a:p>
          <a:p>
            <a:r>
              <a:rPr lang="zh-CN" altLang="en-US" sz="1200" b="0" dirty="0">
                <a:latin typeface="微软雅黑" pitchFamily="34" charset="-122"/>
                <a:ea typeface="微软雅黑" pitchFamily="34" charset="-122"/>
              </a:rPr>
              <a:t>邮政编码：</a:t>
            </a:r>
            <a:r>
              <a:rPr lang="en-US" altLang="zh-CN" sz="1200" b="0" dirty="0">
                <a:latin typeface="微软雅黑" pitchFamily="34" charset="-122"/>
                <a:ea typeface="微软雅黑" pitchFamily="34" charset="-122"/>
              </a:rPr>
              <a:t>311202 </a:t>
            </a:r>
          </a:p>
          <a:p>
            <a:endParaRPr lang="en-US" altLang="zh-CN" sz="1200" b="0" dirty="0">
              <a:latin typeface="微软雅黑" pitchFamily="34" charset="-122"/>
              <a:ea typeface="微软雅黑" pitchFamily="34" charset="-122"/>
            </a:endParaRPr>
          </a:p>
          <a:p>
            <a:r>
              <a:rPr lang="zh-CN" altLang="en-US" sz="1200" b="0" dirty="0">
                <a:solidFill>
                  <a:schemeClr val="tx2"/>
                </a:solidFill>
                <a:latin typeface="微软雅黑" pitchFamily="34" charset="-122"/>
                <a:ea typeface="微软雅黑" pitchFamily="34" charset="-122"/>
              </a:rPr>
              <a:t>（</a:t>
            </a:r>
            <a:r>
              <a:rPr lang="en-US" altLang="zh-CN" sz="1200" b="0" dirty="0">
                <a:solidFill>
                  <a:schemeClr val="tx2"/>
                </a:solidFill>
                <a:latin typeface="微软雅黑" pitchFamily="34" charset="-122"/>
                <a:ea typeface="微软雅黑" pitchFamily="34" charset="-122"/>
              </a:rPr>
              <a:t>2</a:t>
            </a:r>
            <a:r>
              <a:rPr lang="zh-CN" altLang="en-US" sz="1200" b="0" dirty="0">
                <a:solidFill>
                  <a:schemeClr val="tx2"/>
                </a:solidFill>
                <a:latin typeface="微软雅黑" pitchFamily="34" charset="-122"/>
                <a:ea typeface="微软雅黑" pitchFamily="34" charset="-122"/>
              </a:rPr>
              <a:t>）商务合作</a:t>
            </a:r>
          </a:p>
          <a:p>
            <a:r>
              <a:rPr lang="zh-CN" altLang="en-US" sz="1200" b="0" dirty="0">
                <a:latin typeface="微软雅黑" pitchFamily="34" charset="-122"/>
                <a:ea typeface="微软雅黑" pitchFamily="34" charset="-122"/>
              </a:rPr>
              <a:t>电 话：</a:t>
            </a:r>
            <a:r>
              <a:rPr lang="en-US" altLang="zh-CN" sz="1200" b="0" dirty="0">
                <a:latin typeface="微软雅黑" pitchFamily="34" charset="-122"/>
                <a:ea typeface="微软雅黑" pitchFamily="34" charset="-122"/>
              </a:rPr>
              <a:t>0571-57573624 </a:t>
            </a:r>
          </a:p>
          <a:p>
            <a:r>
              <a:rPr lang="zh-CN" altLang="en-US" sz="1200" b="0" dirty="0">
                <a:latin typeface="微软雅黑" pitchFamily="34" charset="-122"/>
                <a:ea typeface="微软雅黑" pitchFamily="34" charset="-122"/>
              </a:rPr>
              <a:t>邮 箱：</a:t>
            </a:r>
            <a:r>
              <a:rPr lang="en-US" altLang="zh-CN" sz="1200" b="0" dirty="0">
                <a:latin typeface="微软雅黑" pitchFamily="34" charset="-122"/>
                <a:ea typeface="微软雅黑" pitchFamily="34" charset="-122"/>
              </a:rPr>
              <a:t>hezuo@kadang.com</a:t>
            </a:r>
          </a:p>
          <a:p>
            <a:endParaRPr lang="en-US" altLang="zh-CN" sz="1200" b="0" dirty="0">
              <a:latin typeface="微软雅黑" pitchFamily="34" charset="-122"/>
              <a:ea typeface="微软雅黑" pitchFamily="34" charset="-122"/>
            </a:endParaRPr>
          </a:p>
          <a:p>
            <a:r>
              <a:rPr lang="zh-CN" altLang="en-US" sz="1200" b="0" dirty="0">
                <a:solidFill>
                  <a:schemeClr val="tx2"/>
                </a:solidFill>
                <a:latin typeface="微软雅黑" pitchFamily="34" charset="-122"/>
                <a:ea typeface="微软雅黑" pitchFamily="34" charset="-122"/>
              </a:rPr>
              <a:t>（</a:t>
            </a:r>
            <a:r>
              <a:rPr lang="en-US" altLang="zh-CN" sz="1200" b="0" dirty="0">
                <a:solidFill>
                  <a:schemeClr val="tx2"/>
                </a:solidFill>
                <a:latin typeface="微软雅黑" pitchFamily="34" charset="-122"/>
                <a:ea typeface="微软雅黑" pitchFamily="34" charset="-122"/>
              </a:rPr>
              <a:t>3</a:t>
            </a:r>
            <a:r>
              <a:rPr lang="zh-CN" altLang="en-US" sz="1200" b="0" dirty="0">
                <a:solidFill>
                  <a:schemeClr val="tx2"/>
                </a:solidFill>
                <a:latin typeface="微软雅黑" pitchFamily="34" charset="-122"/>
                <a:ea typeface="微软雅黑" pitchFamily="34" charset="-122"/>
              </a:rPr>
              <a:t>）卡当团商品合作</a:t>
            </a:r>
          </a:p>
          <a:p>
            <a:r>
              <a:rPr lang="zh-CN" altLang="en-US" sz="1200" b="0" dirty="0">
                <a:latin typeface="微软雅黑" pitchFamily="34" charset="-122"/>
                <a:ea typeface="微软雅黑" pitchFamily="34" charset="-122"/>
              </a:rPr>
              <a:t>电 话：</a:t>
            </a:r>
            <a:r>
              <a:rPr lang="en-US" altLang="zh-CN" sz="1200" b="0" dirty="0">
                <a:latin typeface="微软雅黑" pitchFamily="34" charset="-122"/>
                <a:ea typeface="微软雅黑" pitchFamily="34" charset="-122"/>
              </a:rPr>
              <a:t>0571-83786140 </a:t>
            </a:r>
          </a:p>
          <a:p>
            <a:r>
              <a:rPr lang="zh-CN" altLang="en-US" sz="1200" b="0" dirty="0">
                <a:latin typeface="微软雅黑" pitchFamily="34" charset="-122"/>
                <a:ea typeface="微软雅黑" pitchFamily="34" charset="-122"/>
              </a:rPr>
              <a:t>邮 箱：</a:t>
            </a:r>
            <a:r>
              <a:rPr lang="en-US" altLang="zh-CN" sz="1200" b="0" dirty="0">
                <a:latin typeface="微软雅黑" pitchFamily="34" charset="-122"/>
                <a:ea typeface="微软雅黑" pitchFamily="34" charset="-122"/>
              </a:rPr>
              <a:t>tuangou@kadang.com </a:t>
            </a:r>
          </a:p>
          <a:p>
            <a:endParaRPr lang="en-US" altLang="zh-CN" sz="1200" dirty="0">
              <a:solidFill>
                <a:srgbClr val="C00000"/>
              </a:solidFill>
              <a:latin typeface="微软雅黑" pitchFamily="34" charset="-122"/>
              <a:ea typeface="微软雅黑" pitchFamily="34" charset="-122"/>
            </a:endParaRPr>
          </a:p>
          <a:p>
            <a:r>
              <a:rPr lang="zh-CN" altLang="en-US" sz="1200" dirty="0">
                <a:solidFill>
                  <a:srgbClr val="C00000"/>
                </a:solidFill>
                <a:latin typeface="微软雅黑" pitchFamily="34" charset="-122"/>
                <a:ea typeface="微软雅黑" pitchFamily="34" charset="-122"/>
              </a:rPr>
              <a:t>卡当网萧山总部</a:t>
            </a:r>
            <a:r>
              <a:rPr lang="zh-CN" altLang="en-US" sz="1200" dirty="0">
                <a:latin typeface="微软雅黑" pitchFamily="34" charset="-122"/>
                <a:ea typeface="微软雅黑" pitchFamily="34" charset="-122"/>
              </a:rPr>
              <a:t/>
            </a:r>
            <a:br>
              <a:rPr lang="zh-CN" altLang="en-US" sz="1200" dirty="0">
                <a:latin typeface="微软雅黑" pitchFamily="34" charset="-122"/>
                <a:ea typeface="微软雅黑" pitchFamily="34" charset="-122"/>
              </a:rPr>
            </a:br>
            <a:r>
              <a:rPr lang="zh-CN" altLang="en-US" sz="1200" b="0" dirty="0">
                <a:latin typeface="微软雅黑" pitchFamily="34" charset="-122"/>
                <a:ea typeface="微软雅黑" pitchFamily="34" charset="-122"/>
              </a:rPr>
              <a:t>地址：杭州市萧山区金城路</a:t>
            </a:r>
            <a:r>
              <a:rPr lang="en-US" altLang="zh-CN" sz="1200" b="0" dirty="0">
                <a:latin typeface="微软雅黑" pitchFamily="34" charset="-122"/>
                <a:ea typeface="微软雅黑" pitchFamily="34" charset="-122"/>
              </a:rPr>
              <a:t>1038</a:t>
            </a:r>
            <a:r>
              <a:rPr lang="zh-CN" altLang="en-US" sz="1200" b="0" dirty="0">
                <a:latin typeface="微软雅黑" pitchFamily="34" charset="-122"/>
                <a:ea typeface="微软雅黑" pitchFamily="34" charset="-122"/>
              </a:rPr>
              <a:t>号国际创业中心</a:t>
            </a:r>
            <a:r>
              <a:rPr lang="en-US" altLang="zh-CN" sz="1200" b="0" dirty="0">
                <a:latin typeface="微软雅黑" pitchFamily="34" charset="-122"/>
                <a:ea typeface="微软雅黑" pitchFamily="34" charset="-122"/>
              </a:rPr>
              <a:t>13</a:t>
            </a:r>
            <a:r>
              <a:rPr lang="zh-CN" altLang="en-US" sz="1200" b="0" dirty="0">
                <a:latin typeface="微软雅黑" pitchFamily="34" charset="-122"/>
                <a:ea typeface="微软雅黑" pitchFamily="34" charset="-122"/>
              </a:rPr>
              <a:t>楼</a:t>
            </a:r>
            <a:br>
              <a:rPr lang="zh-CN" altLang="en-US" sz="1200" b="0" dirty="0">
                <a:latin typeface="微软雅黑" pitchFamily="34" charset="-122"/>
                <a:ea typeface="微软雅黑" pitchFamily="34" charset="-122"/>
              </a:rPr>
            </a:br>
            <a:r>
              <a:rPr lang="zh-CN" altLang="en-US" sz="1200" b="0" dirty="0">
                <a:latin typeface="微软雅黑" pitchFamily="34" charset="-122"/>
                <a:ea typeface="微软雅黑" pitchFamily="34" charset="-122"/>
              </a:rPr>
              <a:t>电话：</a:t>
            </a:r>
            <a:r>
              <a:rPr lang="en-US" altLang="zh-CN" sz="1200" b="0" dirty="0">
                <a:latin typeface="微软雅黑" pitchFamily="34" charset="-122"/>
                <a:ea typeface="微软雅黑" pitchFamily="34" charset="-122"/>
              </a:rPr>
              <a:t>0571-89935722</a:t>
            </a:r>
          </a:p>
          <a:p>
            <a:endParaRPr lang="en-US" altLang="zh-CN" sz="1200" b="0" dirty="0">
              <a:latin typeface="微软雅黑" pitchFamily="34" charset="-122"/>
              <a:ea typeface="微软雅黑" pitchFamily="34" charset="-122"/>
            </a:endParaRPr>
          </a:p>
          <a:p>
            <a:r>
              <a:rPr lang="zh-CN" altLang="en-US" sz="1200" dirty="0">
                <a:solidFill>
                  <a:srgbClr val="C00000"/>
                </a:solidFill>
                <a:latin typeface="微软雅黑" pitchFamily="34" charset="-122"/>
                <a:ea typeface="微软雅黑" pitchFamily="34" charset="-122"/>
              </a:rPr>
              <a:t>卡当网技术运营中心</a:t>
            </a:r>
            <a:endParaRPr lang="en-US" altLang="zh-CN" sz="1200" b="0" dirty="0">
              <a:solidFill>
                <a:srgbClr val="C00000"/>
              </a:solidFill>
              <a:latin typeface="微软雅黑" pitchFamily="34" charset="-122"/>
              <a:ea typeface="微软雅黑" pitchFamily="34" charset="-122"/>
            </a:endParaRPr>
          </a:p>
          <a:p>
            <a:r>
              <a:rPr lang="zh-CN" altLang="en-US" sz="1200" b="0" dirty="0">
                <a:latin typeface="微软雅黑" pitchFamily="34" charset="-122"/>
                <a:ea typeface="微软雅黑" pitchFamily="34" charset="-122"/>
              </a:rPr>
              <a:t>地址：杭州市西湖区万塘路</a:t>
            </a:r>
            <a:r>
              <a:rPr lang="en-US" altLang="zh-CN" sz="1200" b="0" dirty="0">
                <a:latin typeface="微软雅黑" pitchFamily="34" charset="-122"/>
                <a:ea typeface="微软雅黑" pitchFamily="34" charset="-122"/>
              </a:rPr>
              <a:t>266</a:t>
            </a:r>
            <a:r>
              <a:rPr lang="zh-CN" altLang="en-US" sz="1200" b="0" dirty="0">
                <a:latin typeface="微软雅黑" pitchFamily="34" charset="-122"/>
                <a:ea typeface="微软雅黑" pitchFamily="34" charset="-122"/>
              </a:rPr>
              <a:t>号之江大楼</a:t>
            </a:r>
            <a:r>
              <a:rPr lang="en-US" altLang="zh-CN" sz="1200" b="0" dirty="0">
                <a:latin typeface="微软雅黑" pitchFamily="34" charset="-122"/>
                <a:ea typeface="微软雅黑" pitchFamily="34" charset="-122"/>
              </a:rPr>
              <a:t>4</a:t>
            </a:r>
            <a:r>
              <a:rPr lang="zh-CN" altLang="en-US" sz="1200" b="0" dirty="0">
                <a:latin typeface="微软雅黑" pitchFamily="34" charset="-122"/>
                <a:ea typeface="微软雅黑" pitchFamily="34" charset="-122"/>
              </a:rPr>
              <a:t>楼</a:t>
            </a:r>
            <a:br>
              <a:rPr lang="zh-CN" altLang="en-US" sz="1200" b="0" dirty="0">
                <a:latin typeface="微软雅黑" pitchFamily="34" charset="-122"/>
                <a:ea typeface="微软雅黑" pitchFamily="34" charset="-122"/>
              </a:rPr>
            </a:br>
            <a:r>
              <a:rPr lang="zh-CN" altLang="en-US" sz="1200" b="0" dirty="0">
                <a:latin typeface="微软雅黑" pitchFamily="34" charset="-122"/>
                <a:ea typeface="微软雅黑" pitchFamily="34" charset="-122"/>
              </a:rPr>
              <a:t>电话：</a:t>
            </a:r>
            <a:r>
              <a:rPr lang="en-US" altLang="zh-CN" sz="1200" b="0" dirty="0">
                <a:latin typeface="微软雅黑" pitchFamily="34" charset="-122"/>
                <a:ea typeface="微软雅黑" pitchFamily="34" charset="-122"/>
              </a:rPr>
              <a:t>0571-87382461</a:t>
            </a:r>
          </a:p>
        </p:txBody>
      </p:sp>
      <p:sp>
        <p:nvSpPr>
          <p:cNvPr id="38917" name="Text Box 39"/>
          <p:cNvSpPr txBox="1">
            <a:spLocks noChangeArrowheads="1"/>
          </p:cNvSpPr>
          <p:nvPr/>
        </p:nvSpPr>
        <p:spPr bwMode="auto">
          <a:xfrm>
            <a:off x="2654303" y="1357298"/>
            <a:ext cx="2655887" cy="1006475"/>
          </a:xfrm>
          <a:prstGeom prst="rect">
            <a:avLst/>
          </a:prstGeom>
          <a:noFill/>
          <a:ln w="9525">
            <a:noFill/>
            <a:miter lim="800000"/>
            <a:headEnd/>
            <a:tailEnd/>
          </a:ln>
        </p:spPr>
        <p:txBody>
          <a:bodyPr>
            <a:spAutoFit/>
          </a:bodyPr>
          <a:lstStyle/>
          <a:p>
            <a:r>
              <a:rPr lang="zh-CN" altLang="en-US" sz="6000" b="0" dirty="0">
                <a:solidFill>
                  <a:schemeClr val="bg1"/>
                </a:solidFill>
                <a:latin typeface="微软雅黑" pitchFamily="34" charset="-122"/>
                <a:ea typeface="微软雅黑" pitchFamily="34" charset="-122"/>
              </a:rPr>
              <a:t>谢  谢</a:t>
            </a:r>
          </a:p>
        </p:txBody>
      </p:sp>
      <p:sp>
        <p:nvSpPr>
          <p:cNvPr id="38918" name="Text Box 37"/>
          <p:cNvSpPr txBox="1">
            <a:spLocks noChangeArrowheads="1"/>
          </p:cNvSpPr>
          <p:nvPr/>
        </p:nvSpPr>
        <p:spPr bwMode="auto">
          <a:xfrm>
            <a:off x="2262072" y="3610277"/>
            <a:ext cx="3262432" cy="461665"/>
          </a:xfrm>
          <a:prstGeom prst="rect">
            <a:avLst/>
          </a:prstGeom>
          <a:noFill/>
          <a:ln w="9525">
            <a:noFill/>
            <a:miter lim="800000"/>
            <a:headEnd/>
            <a:tailEnd/>
          </a:ln>
        </p:spPr>
        <p:txBody>
          <a:bodyPr wrap="none">
            <a:spAutoFit/>
          </a:bodyPr>
          <a:lstStyle/>
          <a:p>
            <a:pPr algn="ctr" eaLnBrk="0" hangingPunct="0"/>
            <a:r>
              <a:rPr lang="zh-CN" altLang="en-US" sz="2400" dirty="0">
                <a:solidFill>
                  <a:schemeClr val="bg1"/>
                </a:solidFill>
                <a:latin typeface="微软雅黑" pitchFamily="34" charset="-122"/>
                <a:ea typeface="微软雅黑" pitchFamily="34" charset="-122"/>
              </a:rPr>
              <a:t>卡当一下，好礼到家！</a:t>
            </a:r>
            <a:endParaRPr lang="en-US" altLang="zh-CN" sz="2400" dirty="0">
              <a:solidFill>
                <a:schemeClr val="bg1"/>
              </a:solidFill>
              <a:latin typeface="微软雅黑" pitchFamily="34" charset="-122"/>
              <a:ea typeface="微软雅黑" pitchFamily="34" charset="-122"/>
            </a:endParaRPr>
          </a:p>
        </p:txBody>
      </p:sp>
      <p:pic>
        <p:nvPicPr>
          <p:cNvPr id="38919" name="Picture 11" descr="C:\Documents and Settings\Administrator\桌面\kadang.png"/>
          <p:cNvPicPr>
            <a:picLocks noChangeAspect="1" noChangeArrowheads="1"/>
          </p:cNvPicPr>
          <p:nvPr/>
        </p:nvPicPr>
        <p:blipFill>
          <a:blip r:embed="rId3" cstate="print"/>
          <a:srcRect/>
          <a:stretch>
            <a:fillRect/>
          </a:stretch>
        </p:blipFill>
        <p:spPr bwMode="auto">
          <a:xfrm>
            <a:off x="123825" y="620713"/>
            <a:ext cx="1876425" cy="623887"/>
          </a:xfrm>
          <a:prstGeom prst="rect">
            <a:avLst/>
          </a:prstGeom>
          <a:noFill/>
          <a:ln w="9525">
            <a:noFill/>
            <a:miter lim="800000"/>
            <a:headEnd/>
            <a:tailEnd/>
          </a:ln>
        </p:spPr>
      </p:pic>
      <p:pic>
        <p:nvPicPr>
          <p:cNvPr id="38920" name="Picture 12" descr="C:\Documents and Settings\Administrator\桌面\印品印味 [转换].png"/>
          <p:cNvPicPr>
            <a:picLocks noChangeAspect="1" noChangeArrowheads="1"/>
          </p:cNvPicPr>
          <p:nvPr/>
        </p:nvPicPr>
        <p:blipFill>
          <a:blip r:embed="rId4" cstate="print"/>
          <a:srcRect/>
          <a:stretch>
            <a:fillRect/>
          </a:stretch>
        </p:blipFill>
        <p:spPr bwMode="auto">
          <a:xfrm>
            <a:off x="344488" y="4149725"/>
            <a:ext cx="1403350" cy="801688"/>
          </a:xfrm>
          <a:prstGeom prst="rect">
            <a:avLst/>
          </a:prstGeom>
          <a:noFill/>
          <a:ln w="9525">
            <a:noFill/>
            <a:miter lim="800000"/>
            <a:headEnd/>
            <a:tailEnd/>
          </a:ln>
        </p:spPr>
      </p:pic>
      <p:pic>
        <p:nvPicPr>
          <p:cNvPr id="38921" name="Picture 13" descr="C:\Documents and Settings\Administrator\桌面\光圈 [转换].png"/>
          <p:cNvPicPr>
            <a:picLocks noChangeAspect="1" noChangeArrowheads="1"/>
          </p:cNvPicPr>
          <p:nvPr/>
        </p:nvPicPr>
        <p:blipFill>
          <a:blip r:embed="rId5" cstate="print"/>
          <a:srcRect/>
          <a:stretch>
            <a:fillRect/>
          </a:stretch>
        </p:blipFill>
        <p:spPr bwMode="auto">
          <a:xfrm>
            <a:off x="111125" y="5816600"/>
            <a:ext cx="1889125" cy="358775"/>
          </a:xfrm>
          <a:prstGeom prst="rect">
            <a:avLst/>
          </a:prstGeom>
          <a:noFill/>
          <a:ln w="9525">
            <a:noFill/>
            <a:miter lim="800000"/>
            <a:headEnd/>
            <a:tailEnd/>
          </a:ln>
        </p:spPr>
      </p:pic>
      <p:pic>
        <p:nvPicPr>
          <p:cNvPr id="38922" name="Picture 14" descr="C:\Documents and Settings\Administrator\桌面\心属唯一 [转换].png"/>
          <p:cNvPicPr>
            <a:picLocks noChangeAspect="1" noChangeArrowheads="1"/>
          </p:cNvPicPr>
          <p:nvPr/>
        </p:nvPicPr>
        <p:blipFill>
          <a:blip r:embed="rId6" cstate="print"/>
          <a:srcRect/>
          <a:stretch>
            <a:fillRect/>
          </a:stretch>
        </p:blipFill>
        <p:spPr bwMode="auto">
          <a:xfrm>
            <a:off x="415925" y="2060575"/>
            <a:ext cx="1298575" cy="120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什么是商业智能</a:t>
            </a:r>
            <a:r>
              <a:rPr lang="en-US" altLang="zh-CN" dirty="0" smtClean="0"/>
              <a:t>(BI)</a:t>
            </a:r>
            <a:r>
              <a:rPr lang="zh-CN" altLang="en-US" dirty="0" smtClean="0"/>
              <a:t>？</a:t>
            </a:r>
            <a:endParaRPr lang="zh-CN" altLang="en-US" dirty="0"/>
          </a:p>
        </p:txBody>
      </p:sp>
      <p:pic>
        <p:nvPicPr>
          <p:cNvPr id="4" name="Picture 2"/>
          <p:cNvPicPr>
            <a:picLocks noChangeAspect="1" noChangeArrowheads="1"/>
          </p:cNvPicPr>
          <p:nvPr/>
        </p:nvPicPr>
        <p:blipFill>
          <a:blip r:embed="rId2"/>
          <a:srcRect/>
          <a:stretch>
            <a:fillRect/>
          </a:stretch>
        </p:blipFill>
        <p:spPr bwMode="auto">
          <a:xfrm>
            <a:off x="7733946" y="0"/>
            <a:ext cx="2172054" cy="1872208"/>
          </a:xfrm>
          <a:prstGeom prst="rect">
            <a:avLst/>
          </a:prstGeom>
          <a:noFill/>
          <a:ln w="9525">
            <a:noFill/>
            <a:miter lim="800000"/>
            <a:headEnd/>
            <a:tailEnd/>
          </a:ln>
        </p:spPr>
      </p:pic>
      <p:sp>
        <p:nvSpPr>
          <p:cNvPr id="5" name="文本占位符 4"/>
          <p:cNvSpPr txBox="1">
            <a:spLocks/>
          </p:cNvSpPr>
          <p:nvPr/>
        </p:nvSpPr>
        <p:spPr>
          <a:xfrm>
            <a:off x="416496" y="836712"/>
            <a:ext cx="8568952" cy="432048"/>
          </a:xfrm>
          <a:prstGeom prst="rect">
            <a:avLst/>
          </a:prstGeom>
        </p:spPr>
        <p:txBody>
          <a:body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chemeClr val="accent1">
                    <a:lumMod val="60000"/>
                    <a:lumOff val="40000"/>
                  </a:schemeClr>
                </a:solidFill>
                <a:effectLst/>
                <a:uLnTx/>
                <a:uFillTx/>
                <a:latin typeface="微软雅黑" pitchFamily="34" charset="-122"/>
                <a:ea typeface="微软雅黑" pitchFamily="34" charset="-122"/>
                <a:cs typeface="+mn-cs"/>
              </a:rPr>
              <a:t>相关词汇表</a:t>
            </a:r>
            <a:endParaRPr kumimoji="0" lang="zh-CN" altLang="en-US" sz="2000" b="0" i="0" u="none" strike="noStrike" kern="0" cap="none" spc="0" normalizeH="0" baseline="0" noProof="0" dirty="0">
              <a:ln>
                <a:noFill/>
              </a:ln>
              <a:solidFill>
                <a:schemeClr val="accent1">
                  <a:lumMod val="60000"/>
                  <a:lumOff val="40000"/>
                </a:schemeClr>
              </a:solidFill>
              <a:effectLst/>
              <a:uLnTx/>
              <a:uFillTx/>
              <a:latin typeface="微软雅黑" pitchFamily="34" charset="-122"/>
              <a:ea typeface="微软雅黑" pitchFamily="34" charset="-122"/>
              <a:cs typeface="+mn-cs"/>
            </a:endParaRPr>
          </a:p>
        </p:txBody>
      </p:sp>
      <p:sp>
        <p:nvSpPr>
          <p:cNvPr id="6" name="内容占位符 5"/>
          <p:cNvSpPr txBox="1">
            <a:spLocks/>
          </p:cNvSpPr>
          <p:nvPr/>
        </p:nvSpPr>
        <p:spPr>
          <a:xfrm>
            <a:off x="416496" y="1340768"/>
            <a:ext cx="7704856" cy="4968552"/>
          </a:xfrm>
          <a:prstGeom prst="rect">
            <a:avLst/>
          </a:prstGeom>
        </p:spPr>
        <p:txBody>
          <a:bodyPr>
            <a:normAutofit fontScale="85000" lnSpcReduction="10000"/>
          </a:bodyPr>
          <a:lstStyle/>
          <a:p>
            <a:pPr marL="342900" marR="0" lvl="0" indent="-342900" algn="l" defTabSz="914400" rtl="0" eaLnBrk="0" fontAlgn="base" latinLnBrk="0" hangingPunct="0">
              <a:lnSpc>
                <a:spcPct val="100000"/>
              </a:lnSpc>
              <a:spcBef>
                <a:spcPct val="50000"/>
              </a:spcBef>
              <a:spcAft>
                <a:spcPct val="0"/>
              </a:spcAft>
              <a:buClrTx/>
              <a:buSzTx/>
              <a:buFont typeface="Arial" pitchFamily="34" charset="0"/>
              <a:buChar char="•"/>
              <a:tabLst/>
              <a:defRPr/>
            </a:pPr>
            <a:r>
              <a:rPr kumimoji="0" lang="zh-CN" altLang="en-US"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数据仓库</a:t>
            </a:r>
            <a: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(DW)</a:t>
            </a:r>
            <a:b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数据仓库是决策支持系统（</a:t>
            </a:r>
            <a:r>
              <a:rPr kumimoji="0" lang="en-US" altLang="zh-CN" sz="1400" b="0" i="0" u="none" strike="noStrike" kern="0" cap="none" spc="0" normalizeH="0" baseline="0" noProof="0" dirty="0" err="1" smtClean="0">
                <a:ln>
                  <a:noFill/>
                </a:ln>
                <a:solidFill>
                  <a:schemeClr val="tx1"/>
                </a:solidFill>
                <a:effectLst/>
                <a:uLnTx/>
                <a:uFillTx/>
                <a:latin typeface="微软雅黑" pitchFamily="34" charset="-122"/>
                <a:ea typeface="微软雅黑" pitchFamily="34" charset="-122"/>
                <a:cs typeface="+mn-cs"/>
              </a:rPr>
              <a:t>dss</a:t>
            </a: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）和联机分析应用的</a:t>
            </a:r>
            <a:r>
              <a:rPr kumimoji="0" lang="zh-CN" altLang="en-US" sz="14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数据源</a:t>
            </a: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，是结构化的数据环境。数据仓库的特征在于面向主题、集成性、稳定性和时变性。数据仓库研究和解决从数据库中获取信息的问题。</a:t>
            </a:r>
            <a:r>
              <a:rPr kumimoji="0" lang="en-US" altLang="zh-CN"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r>
              <a:rPr kumimoji="0" lang="zh-CN" altLang="en-US" sz="1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离线数据库</a:t>
            </a:r>
            <a:r>
              <a:rPr kumimoji="0" lang="en-US" altLang="zh-CN"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endParaRPr kumimoji="0" lang="en-US" altLang="zh-CN" sz="1800" b="0" i="0" u="sng"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50000"/>
              </a:spcBef>
              <a:spcAft>
                <a:spcPct val="0"/>
              </a:spcAft>
              <a:buClrTx/>
              <a:buSzTx/>
              <a:buFont typeface="Arial" pitchFamily="34" charset="0"/>
              <a:buChar char="•"/>
              <a:tabLst/>
              <a:defRPr/>
            </a:pPr>
            <a:r>
              <a:rPr kumimoji="0" lang="zh-CN" altLang="en-US"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维度</a:t>
            </a:r>
            <a: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维度，又称维数，是数学中独立参数的数目。在物理学和哲学的领域内，指独立的时空坐标的数目。</a:t>
            </a:r>
            <a:r>
              <a:rPr kumimoji="0" lang="zh-CN" altLang="en-US" sz="1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在商务智能中维度是分析数据的视角。</a:t>
            </a:r>
            <a:r>
              <a:rPr kumimoji="0" lang="zh-CN" altLang="en-US" sz="14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商品维度，客户维度，时间维度，企业组织维度</a:t>
            </a:r>
            <a:r>
              <a:rPr kumimoji="0" lang="en-US" altLang="zh-CN" sz="14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50000"/>
              </a:spcBef>
              <a:spcAft>
                <a:spcPct val="0"/>
              </a:spcAft>
              <a:buClrTx/>
              <a:buSzTx/>
              <a:buFont typeface="Arial" pitchFamily="34" charset="0"/>
              <a:buChar char="•"/>
              <a:tabLst/>
              <a:defRPr/>
            </a:pPr>
            <a:r>
              <a:rPr kumimoji="0" lang="zh-CN" altLang="en-US"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事实</a:t>
            </a:r>
            <a: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是对于</a:t>
            </a:r>
            <a:r>
              <a:rPr kumimoji="0" lang="zh-CN" altLang="en-US" sz="14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企业运营或关键数据指标</a:t>
            </a: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的专业称呼。这些事实可能以不同的维度进行观察。例如：销售量，销售额，平均劳产率</a:t>
            </a:r>
            <a:r>
              <a:rPr kumimoji="0" lang="en-US" altLang="zh-CN"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50000"/>
              </a:spcBef>
              <a:spcAft>
                <a:spcPct val="0"/>
              </a:spcAft>
              <a:buClrTx/>
              <a:buSzTx/>
              <a:buFont typeface="Arial" pitchFamily="34" charset="0"/>
              <a:buChar char="•"/>
              <a:tabLst/>
              <a:defRPr/>
            </a:pPr>
            <a:r>
              <a:rPr kumimoji="0" lang="en-US" altLang="zh-CN" sz="18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ETL</a:t>
            </a:r>
            <a:br>
              <a:rPr kumimoji="0" lang="en-US" altLang="zh-CN" sz="18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r>
              <a:rPr kumimoji="0" lang="en-US" altLang="zh-CN"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Extraction-Transformation-Loading</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的缩写，中文名称为数据</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提取</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转换</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和</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加载</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。负责将分布的、异构数据源中的数据如关系数据、平面数据文件等抽取到临时中间层后进行清洗、转换、集成，最后</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加载到数据仓库或数据集市中，成为联机分析处理、数据挖掘的基础。 </a:t>
            </a:r>
            <a:endPar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50000"/>
              </a:spcBef>
              <a:spcAft>
                <a:spcPct val="0"/>
              </a:spcAft>
              <a:buClrTx/>
              <a:buSzTx/>
              <a:buFont typeface="Arial" pitchFamily="34" charset="0"/>
              <a:buChar char="•"/>
              <a:tabLst/>
              <a:defRPr/>
            </a:pPr>
            <a:r>
              <a:rPr kumimoji="0" lang="zh-CN" altLang="en-US" sz="18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在线分析处理</a:t>
            </a:r>
            <a:r>
              <a:rPr kumimoji="0" lang="en-US" altLang="zh-CN" sz="18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r>
            <a:b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b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是共享多维信息的、针对特定问题的联机数据访问和分析的</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快速软件技术</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。用于支持复杂的</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分析操作</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，侧重对决策人员和高层管理人员的</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决策支持</a:t>
            </a:r>
            <a:r>
              <a:rPr kumimoji="0"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，并且以一种直观而易懂的形式将查询结果提供给决策人员，</a:t>
            </a:r>
            <a:r>
              <a:rPr kumimoji="0" lang="zh-CN" altLang="en-US"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rPr>
              <a:t>以便他们准确掌握企业（公司）的经营状况</a:t>
            </a:r>
            <a:endParaRPr kumimoji="0" lang="en-US" altLang="zh-CN" sz="1600" b="1"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什么是商业智能</a:t>
            </a:r>
            <a:r>
              <a:rPr lang="en-US" altLang="zh-CN" dirty="0" smtClean="0"/>
              <a:t>(BI)</a:t>
            </a:r>
            <a:r>
              <a:rPr lang="zh-CN" altLang="en-US" dirty="0" smtClean="0"/>
              <a:t>？</a:t>
            </a:r>
            <a:r>
              <a:rPr lang="en-US" altLang="zh-CN" dirty="0" smtClean="0"/>
              <a:t/>
            </a:r>
            <a:br>
              <a:rPr lang="en-US" altLang="zh-CN" dirty="0" smtClean="0"/>
            </a:br>
            <a:r>
              <a:rPr lang="en-US" altLang="zh-CN" dirty="0" smtClean="0"/>
              <a:t/>
            </a:r>
            <a:br>
              <a:rPr lang="en-US" altLang="zh-CN" dirty="0" smtClean="0"/>
            </a:br>
            <a:r>
              <a:rPr lang="en-US" altLang="zh-CN" dirty="0" smtClean="0"/>
              <a:t> </a:t>
            </a:r>
            <a:r>
              <a:rPr lang="zh-CN" altLang="en-US" dirty="0" smtClean="0"/>
              <a:t>谁需要商业智能？</a:t>
            </a:r>
            <a:endParaRPr lang="zh-CN" altLang="en-US" dirty="0"/>
          </a:p>
        </p:txBody>
      </p:sp>
      <p:sp>
        <p:nvSpPr>
          <p:cNvPr id="3" name="内容占位符 2"/>
          <p:cNvSpPr>
            <a:spLocks noGrp="1"/>
          </p:cNvSpPr>
          <p:nvPr>
            <p:ph sz="half" idx="1"/>
          </p:nvPr>
        </p:nvSpPr>
        <p:spPr>
          <a:xfrm>
            <a:off x="330200" y="1471614"/>
            <a:ext cx="3902720" cy="5019675"/>
          </a:xfrm>
        </p:spPr>
        <p:txBody>
          <a:bodyPr/>
          <a:lstStyle/>
          <a:p>
            <a:pPr>
              <a:buFont typeface="Wingdings" pitchFamily="2" charset="2"/>
              <a:buChar char="ü"/>
            </a:pPr>
            <a:r>
              <a:rPr lang="zh-CN" altLang="en-US" sz="1800" dirty="0" smtClean="0"/>
              <a:t>管理者</a:t>
            </a:r>
            <a:r>
              <a:rPr lang="en-US" altLang="zh-CN" sz="1800" dirty="0" smtClean="0"/>
              <a:t>—Managers</a:t>
            </a:r>
            <a:br>
              <a:rPr lang="en-US" altLang="zh-CN" sz="1800" dirty="0" smtClean="0"/>
            </a:br>
            <a:r>
              <a:rPr lang="zh-CN" altLang="en-US" sz="1400" dirty="0" smtClean="0">
                <a:solidFill>
                  <a:schemeClr val="accent6">
                    <a:lumMod val="60000"/>
                    <a:lumOff val="40000"/>
                  </a:schemeClr>
                </a:solidFill>
              </a:rPr>
              <a:t>企业总体运营情况，潜在问题和局势分析</a:t>
            </a:r>
            <a:endParaRPr lang="en-US" altLang="zh-CN" sz="1400" dirty="0" smtClean="0">
              <a:solidFill>
                <a:schemeClr val="accent6">
                  <a:lumMod val="60000"/>
                  <a:lumOff val="40000"/>
                </a:schemeClr>
              </a:solidFill>
            </a:endParaRPr>
          </a:p>
          <a:p>
            <a:pPr>
              <a:buFont typeface="Wingdings" pitchFamily="2" charset="2"/>
              <a:buChar char="ü"/>
            </a:pPr>
            <a:r>
              <a:rPr lang="zh-CN" altLang="en-US" sz="1800" dirty="0" smtClean="0"/>
              <a:t>工厂负责人员</a:t>
            </a:r>
            <a:r>
              <a:rPr lang="en-US" altLang="zh-CN" sz="1800" dirty="0" smtClean="0"/>
              <a:t/>
            </a:r>
            <a:br>
              <a:rPr lang="en-US" altLang="zh-CN" sz="1800" dirty="0" smtClean="0"/>
            </a:br>
            <a:r>
              <a:rPr lang="zh-CN" altLang="en-US" sz="1400" dirty="0" smtClean="0">
                <a:solidFill>
                  <a:schemeClr val="accent6">
                    <a:lumMod val="60000"/>
                    <a:lumOff val="40000"/>
                  </a:schemeClr>
                </a:solidFill>
              </a:rPr>
              <a:t>库存预警，产品物流状态，包装发货频次</a:t>
            </a:r>
            <a:endParaRPr lang="en-US" altLang="zh-CN" sz="1400" dirty="0" smtClean="0">
              <a:solidFill>
                <a:schemeClr val="accent6">
                  <a:lumMod val="60000"/>
                  <a:lumOff val="40000"/>
                </a:schemeClr>
              </a:solidFill>
            </a:endParaRPr>
          </a:p>
          <a:p>
            <a:pPr>
              <a:buFont typeface="Wingdings" pitchFamily="2" charset="2"/>
              <a:buChar char="ü"/>
            </a:pPr>
            <a:r>
              <a:rPr lang="zh-CN" altLang="en-US" sz="1800" dirty="0" smtClean="0"/>
              <a:t>经营者</a:t>
            </a:r>
            <a:r>
              <a:rPr lang="en-US" altLang="zh-CN" sz="1800" dirty="0" smtClean="0"/>
              <a:t/>
            </a:r>
            <a:br>
              <a:rPr lang="en-US" altLang="zh-CN" sz="1800" dirty="0" smtClean="0"/>
            </a:br>
            <a:r>
              <a:rPr lang="zh-CN" altLang="en-US" sz="1400" dirty="0" smtClean="0">
                <a:solidFill>
                  <a:schemeClr val="accent6">
                    <a:lumMod val="60000"/>
                    <a:lumOff val="40000"/>
                  </a:schemeClr>
                </a:solidFill>
              </a:rPr>
              <a:t>成本费用，利润增长率，销售趋势数据</a:t>
            </a:r>
            <a:endParaRPr lang="en-US" altLang="zh-CN" sz="1400" dirty="0" smtClean="0">
              <a:solidFill>
                <a:schemeClr val="accent6">
                  <a:lumMod val="60000"/>
                  <a:lumOff val="40000"/>
                </a:schemeClr>
              </a:solidFill>
            </a:endParaRPr>
          </a:p>
          <a:p>
            <a:pPr>
              <a:buFont typeface="Wingdings" pitchFamily="2" charset="2"/>
              <a:buChar char="ü"/>
            </a:pPr>
            <a:r>
              <a:rPr lang="zh-CN" altLang="en-US" sz="1800" dirty="0" smtClean="0"/>
              <a:t>销售人员</a:t>
            </a:r>
            <a:r>
              <a:rPr lang="en-US" altLang="zh-CN" sz="1800" dirty="0" smtClean="0"/>
              <a:t/>
            </a:r>
            <a:br>
              <a:rPr lang="en-US" altLang="zh-CN" sz="1800" dirty="0" smtClean="0"/>
            </a:br>
            <a:r>
              <a:rPr lang="zh-CN" altLang="en-US" sz="1400" dirty="0" smtClean="0">
                <a:solidFill>
                  <a:schemeClr val="accent6">
                    <a:lumMod val="60000"/>
                    <a:lumOff val="40000"/>
                  </a:schemeClr>
                </a:solidFill>
              </a:rPr>
              <a:t>消费者购买习惯，客户流失分析，促销有效性</a:t>
            </a:r>
            <a:endParaRPr lang="en-US" altLang="zh-CN" sz="1400" dirty="0" smtClean="0">
              <a:solidFill>
                <a:schemeClr val="accent6">
                  <a:lumMod val="60000"/>
                  <a:lumOff val="40000"/>
                </a:schemeClr>
              </a:solidFill>
            </a:endParaRPr>
          </a:p>
          <a:p>
            <a:pPr>
              <a:buFont typeface="Wingdings" pitchFamily="2" charset="2"/>
              <a:buChar char="ü"/>
            </a:pPr>
            <a:r>
              <a:rPr lang="zh-CN" altLang="en-US" sz="1800" dirty="0" smtClean="0"/>
              <a:t>业务负责人</a:t>
            </a:r>
            <a:r>
              <a:rPr lang="en-US" altLang="zh-CN" sz="1800" dirty="0" smtClean="0"/>
              <a:t/>
            </a:r>
            <a:br>
              <a:rPr lang="en-US" altLang="zh-CN" sz="1800" dirty="0" smtClean="0"/>
            </a:br>
            <a:r>
              <a:rPr lang="zh-CN" altLang="en-US" sz="1400" dirty="0" smtClean="0">
                <a:solidFill>
                  <a:schemeClr val="accent6">
                    <a:lumMod val="60000"/>
                    <a:lumOff val="40000"/>
                  </a:schemeClr>
                </a:solidFill>
              </a:rPr>
              <a:t>各项目进展情况，客户流失率，营销套餐制定与改进</a:t>
            </a:r>
            <a:endParaRPr lang="en-US" altLang="zh-CN" sz="1400" dirty="0" smtClean="0">
              <a:solidFill>
                <a:schemeClr val="accent6">
                  <a:lumMod val="60000"/>
                  <a:lumOff val="40000"/>
                </a:schemeClr>
              </a:solidFill>
            </a:endParaRPr>
          </a:p>
          <a:p>
            <a:pPr>
              <a:buFont typeface="Wingdings" pitchFamily="2" charset="2"/>
              <a:buChar char="ü"/>
            </a:pPr>
            <a:r>
              <a:rPr lang="en-US" altLang="zh-CN" sz="1800" dirty="0" smtClean="0"/>
              <a:t>……</a:t>
            </a:r>
            <a:endParaRPr lang="zh-CN" altLang="en-US" sz="1800" dirty="0" smtClean="0"/>
          </a:p>
        </p:txBody>
      </p:sp>
      <p:pic>
        <p:nvPicPr>
          <p:cNvPr id="3075" name="Picture 3"/>
          <p:cNvPicPr>
            <a:picLocks noGrp="1" noChangeAspect="1" noChangeArrowheads="1"/>
          </p:cNvPicPr>
          <p:nvPr>
            <p:ph sz="half" idx="2"/>
          </p:nvPr>
        </p:nvPicPr>
        <p:blipFill>
          <a:blip r:embed="rId2"/>
          <a:srcRect/>
          <a:stretch>
            <a:fillRect/>
          </a:stretch>
        </p:blipFill>
        <p:spPr bwMode="auto">
          <a:xfrm>
            <a:off x="4232920" y="1484784"/>
            <a:ext cx="5349165"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什么是商业智能</a:t>
            </a:r>
            <a:r>
              <a:rPr lang="en-US" altLang="zh-CN" dirty="0" smtClean="0"/>
              <a:t>(BI)</a:t>
            </a:r>
            <a:r>
              <a:rPr lang="zh-CN" altLang="en-US" dirty="0" smtClean="0"/>
              <a:t>？</a:t>
            </a:r>
            <a:r>
              <a:rPr lang="en-US" altLang="zh-CN" dirty="0" smtClean="0"/>
              <a:t/>
            </a:r>
            <a:br>
              <a:rPr lang="en-US" altLang="zh-CN" dirty="0" smtClean="0"/>
            </a:br>
            <a:r>
              <a:rPr lang="en-US" altLang="zh-CN" dirty="0" smtClean="0"/>
              <a:t/>
            </a:r>
            <a:br>
              <a:rPr lang="en-US" altLang="zh-CN" dirty="0" smtClean="0"/>
            </a:br>
            <a:r>
              <a:rPr lang="zh-CN" altLang="en-US" dirty="0" smtClean="0"/>
              <a:t>为什么商业智能越来越重要？</a:t>
            </a:r>
            <a:endParaRPr lang="zh-CN" altLang="en-US" dirty="0"/>
          </a:p>
        </p:txBody>
      </p:sp>
      <p:sp>
        <p:nvSpPr>
          <p:cNvPr id="3" name="内容占位符 2"/>
          <p:cNvSpPr>
            <a:spLocks noGrp="1"/>
          </p:cNvSpPr>
          <p:nvPr>
            <p:ph sz="half" idx="1"/>
          </p:nvPr>
        </p:nvSpPr>
        <p:spPr/>
        <p:txBody>
          <a:bodyPr>
            <a:normAutofit fontScale="92500" lnSpcReduction="20000"/>
          </a:bodyPr>
          <a:lstStyle/>
          <a:p>
            <a:pPr>
              <a:buFont typeface="Wingdings" pitchFamily="2" charset="2"/>
              <a:buChar char="Ø"/>
            </a:pPr>
            <a:r>
              <a:rPr lang="zh-CN" altLang="en-US" sz="1800" dirty="0" smtClean="0"/>
              <a:t>业务数据量巨大，不直观，信息产出量有限</a:t>
            </a:r>
            <a:endParaRPr lang="en-US" altLang="zh-CN" sz="1800" dirty="0" smtClean="0"/>
          </a:p>
          <a:p>
            <a:pPr>
              <a:buFont typeface="Wingdings" pitchFamily="2" charset="2"/>
              <a:buChar char="Ø"/>
            </a:pPr>
            <a:r>
              <a:rPr lang="zh-CN" altLang="en-US" sz="1800" dirty="0" smtClean="0"/>
              <a:t>企业数据缺乏统一管理。各部门自成体系，部门间业务指标定义二义性问题严重。同一绩效指标各部门数值不一致。</a:t>
            </a:r>
            <a:endParaRPr lang="en-US" altLang="zh-CN" sz="1800" dirty="0" smtClean="0"/>
          </a:p>
          <a:p>
            <a:pPr>
              <a:buFont typeface="Wingdings" pitchFamily="2" charset="2"/>
              <a:buChar char="Ø"/>
            </a:pPr>
            <a:r>
              <a:rPr lang="zh-CN" altLang="en-US" sz="1800" dirty="0" smtClean="0"/>
              <a:t>开发成本大。开发一个报表耗费大量开发技术成本，雷同报表多次重复开发。</a:t>
            </a:r>
            <a:endParaRPr lang="en-US" altLang="zh-CN" sz="1800" dirty="0" smtClean="0"/>
          </a:p>
          <a:p>
            <a:pPr>
              <a:buFont typeface="Wingdings" pitchFamily="2" charset="2"/>
              <a:buChar char="Ø"/>
            </a:pPr>
            <a:r>
              <a:rPr lang="zh-CN" altLang="en-US" sz="1800" dirty="0" smtClean="0"/>
              <a:t>数据查询性能较低。占用大量业务系统资源，影响日常业务运行，甚至是业务系统瘫痪。</a:t>
            </a:r>
            <a:endParaRPr lang="en-US" altLang="zh-CN" sz="1800" dirty="0" smtClean="0"/>
          </a:p>
          <a:p>
            <a:pPr>
              <a:buFont typeface="Wingdings" pitchFamily="2" charset="2"/>
              <a:buChar char="Ø"/>
            </a:pPr>
            <a:r>
              <a:rPr lang="zh-CN" altLang="en-US" sz="1800" dirty="0" smtClean="0"/>
              <a:t>数据质量不高。历史数据不规范，异常数据影响指标准确性</a:t>
            </a:r>
            <a:endParaRPr lang="en-US" altLang="zh-CN" sz="1800" dirty="0" smtClean="0"/>
          </a:p>
          <a:p>
            <a:pPr>
              <a:buFont typeface="Wingdings" pitchFamily="2" charset="2"/>
              <a:buChar char="Ø"/>
            </a:pPr>
            <a:r>
              <a:rPr lang="zh-CN" altLang="en-US" sz="1800" dirty="0" smtClean="0"/>
              <a:t>对于数据分析的方法和手段及其适用性定位不准确，导致决策偏差</a:t>
            </a:r>
            <a:endParaRPr lang="en-US" altLang="zh-CN" sz="1800" dirty="0" smtClean="0"/>
          </a:p>
          <a:p>
            <a:pPr>
              <a:buFont typeface="Wingdings" pitchFamily="2" charset="2"/>
              <a:buChar char="Ø"/>
            </a:pPr>
            <a:r>
              <a:rPr lang="en-US" altLang="zh-CN" sz="1800" dirty="0" smtClean="0"/>
              <a:t>……</a:t>
            </a:r>
          </a:p>
          <a:p>
            <a:pPr>
              <a:buFont typeface="Wingdings" pitchFamily="2" charset="2"/>
              <a:buChar char="Ø"/>
            </a:pPr>
            <a:endParaRPr lang="en-US" altLang="zh-CN" sz="1800" dirty="0" smtClean="0"/>
          </a:p>
          <a:p>
            <a:pPr>
              <a:buFont typeface="Wingdings" pitchFamily="2" charset="2"/>
              <a:buChar char="Ø"/>
            </a:pPr>
            <a:endParaRPr lang="zh-CN" altLang="en-US" sz="1800" dirty="0"/>
          </a:p>
        </p:txBody>
      </p:sp>
      <p:sp>
        <p:nvSpPr>
          <p:cNvPr id="5" name="流程图: 磁盘 4"/>
          <p:cNvSpPr/>
          <p:nvPr/>
        </p:nvSpPr>
        <p:spPr>
          <a:xfrm>
            <a:off x="5397295" y="54723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流程图: 磁盘 5"/>
          <p:cNvSpPr/>
          <p:nvPr/>
        </p:nvSpPr>
        <p:spPr>
          <a:xfrm>
            <a:off x="5111543" y="525808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流程图: 磁盘 6"/>
          <p:cNvSpPr/>
          <p:nvPr/>
        </p:nvSpPr>
        <p:spPr>
          <a:xfrm>
            <a:off x="4540039" y="204337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流程图: 磁盘 7"/>
          <p:cNvSpPr/>
          <p:nvPr/>
        </p:nvSpPr>
        <p:spPr>
          <a:xfrm>
            <a:off x="5397295" y="182905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流程图: 磁盘 8"/>
          <p:cNvSpPr/>
          <p:nvPr/>
        </p:nvSpPr>
        <p:spPr>
          <a:xfrm>
            <a:off x="5149639" y="222434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流程图: 磁盘 9"/>
          <p:cNvSpPr/>
          <p:nvPr/>
        </p:nvSpPr>
        <p:spPr>
          <a:xfrm>
            <a:off x="6397427" y="19004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流程图: 磁盘 10"/>
          <p:cNvSpPr/>
          <p:nvPr/>
        </p:nvSpPr>
        <p:spPr>
          <a:xfrm>
            <a:off x="5897361" y="211480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流程图: 磁盘 11"/>
          <p:cNvSpPr/>
          <p:nvPr/>
        </p:nvSpPr>
        <p:spPr>
          <a:xfrm>
            <a:off x="6786578" y="147186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流程图: 磁盘 12"/>
          <p:cNvSpPr/>
          <p:nvPr/>
        </p:nvSpPr>
        <p:spPr>
          <a:xfrm>
            <a:off x="4254287" y="268631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流程图: 磁盘 13"/>
          <p:cNvSpPr/>
          <p:nvPr/>
        </p:nvSpPr>
        <p:spPr>
          <a:xfrm>
            <a:off x="6968931" y="19004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流程图: 磁盘 14"/>
          <p:cNvSpPr/>
          <p:nvPr/>
        </p:nvSpPr>
        <p:spPr>
          <a:xfrm>
            <a:off x="7826187" y="232912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流程图: 磁盘 15"/>
          <p:cNvSpPr/>
          <p:nvPr/>
        </p:nvSpPr>
        <p:spPr>
          <a:xfrm>
            <a:off x="4397163" y="304350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流程图: 磁盘 16"/>
          <p:cNvSpPr/>
          <p:nvPr/>
        </p:nvSpPr>
        <p:spPr>
          <a:xfrm>
            <a:off x="8040501" y="290062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流程图: 磁盘 17"/>
          <p:cNvSpPr/>
          <p:nvPr/>
        </p:nvSpPr>
        <p:spPr>
          <a:xfrm>
            <a:off x="7397559" y="211480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流程图: 磁盘 18"/>
          <p:cNvSpPr/>
          <p:nvPr/>
        </p:nvSpPr>
        <p:spPr>
          <a:xfrm>
            <a:off x="4682915" y="247199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流程图: 磁盘 19"/>
          <p:cNvSpPr/>
          <p:nvPr/>
        </p:nvSpPr>
        <p:spPr>
          <a:xfrm>
            <a:off x="3929058" y="347213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流程图: 磁盘 20"/>
          <p:cNvSpPr/>
          <p:nvPr/>
        </p:nvSpPr>
        <p:spPr>
          <a:xfrm>
            <a:off x="7540435" y="354356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流程图: 磁盘 21"/>
          <p:cNvSpPr/>
          <p:nvPr/>
        </p:nvSpPr>
        <p:spPr>
          <a:xfrm>
            <a:off x="4897229" y="397219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流程图: 磁盘 22"/>
          <p:cNvSpPr/>
          <p:nvPr/>
        </p:nvSpPr>
        <p:spPr>
          <a:xfrm>
            <a:off x="4325725" y="425794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流程图: 磁盘 23"/>
          <p:cNvSpPr/>
          <p:nvPr/>
        </p:nvSpPr>
        <p:spPr>
          <a:xfrm>
            <a:off x="5929322" y="140042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流程图: 磁盘 24"/>
          <p:cNvSpPr/>
          <p:nvPr/>
        </p:nvSpPr>
        <p:spPr>
          <a:xfrm>
            <a:off x="6683179" y="19004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流程图: 磁盘 25"/>
          <p:cNvSpPr/>
          <p:nvPr/>
        </p:nvSpPr>
        <p:spPr>
          <a:xfrm>
            <a:off x="5683047" y="154330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流程图: 磁盘 26"/>
          <p:cNvSpPr/>
          <p:nvPr/>
        </p:nvSpPr>
        <p:spPr>
          <a:xfrm>
            <a:off x="4468601" y="490089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流程图: 磁盘 27"/>
          <p:cNvSpPr/>
          <p:nvPr/>
        </p:nvSpPr>
        <p:spPr>
          <a:xfrm>
            <a:off x="5182981" y="468657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流程图: 磁盘 28"/>
          <p:cNvSpPr/>
          <p:nvPr/>
        </p:nvSpPr>
        <p:spPr>
          <a:xfrm>
            <a:off x="5182981" y="432938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流程图: 磁盘 29"/>
          <p:cNvSpPr/>
          <p:nvPr/>
        </p:nvSpPr>
        <p:spPr>
          <a:xfrm>
            <a:off x="5040105" y="461513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流程图: 磁盘 30"/>
          <p:cNvSpPr/>
          <p:nvPr/>
        </p:nvSpPr>
        <p:spPr>
          <a:xfrm>
            <a:off x="4692439" y="219577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流程图: 磁盘 31"/>
          <p:cNvSpPr/>
          <p:nvPr/>
        </p:nvSpPr>
        <p:spPr>
          <a:xfrm>
            <a:off x="5549695" y="198145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流程图: 磁盘 32"/>
          <p:cNvSpPr/>
          <p:nvPr/>
        </p:nvSpPr>
        <p:spPr>
          <a:xfrm>
            <a:off x="5325857" y="254343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流程图: 磁盘 33"/>
          <p:cNvSpPr/>
          <p:nvPr/>
        </p:nvSpPr>
        <p:spPr>
          <a:xfrm>
            <a:off x="6549827" y="20528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流程图: 磁盘 34"/>
          <p:cNvSpPr/>
          <p:nvPr/>
        </p:nvSpPr>
        <p:spPr>
          <a:xfrm>
            <a:off x="6049761" y="226720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流程图: 磁盘 35"/>
          <p:cNvSpPr/>
          <p:nvPr/>
        </p:nvSpPr>
        <p:spPr>
          <a:xfrm>
            <a:off x="7192769" y="162426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流程图: 磁盘 36"/>
          <p:cNvSpPr/>
          <p:nvPr/>
        </p:nvSpPr>
        <p:spPr>
          <a:xfrm>
            <a:off x="4406687" y="283871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流程图: 磁盘 37"/>
          <p:cNvSpPr/>
          <p:nvPr/>
        </p:nvSpPr>
        <p:spPr>
          <a:xfrm>
            <a:off x="7121331" y="2052895"/>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流程图: 磁盘 38"/>
          <p:cNvSpPr/>
          <p:nvPr/>
        </p:nvSpPr>
        <p:spPr>
          <a:xfrm>
            <a:off x="7978587" y="248152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流程图: 磁盘 39"/>
          <p:cNvSpPr/>
          <p:nvPr/>
        </p:nvSpPr>
        <p:spPr>
          <a:xfrm>
            <a:off x="5611609" y="447226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流程图: 磁盘 40"/>
          <p:cNvSpPr/>
          <p:nvPr/>
        </p:nvSpPr>
        <p:spPr>
          <a:xfrm>
            <a:off x="8192901" y="3053027"/>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流程图: 磁盘 41"/>
          <p:cNvSpPr/>
          <p:nvPr/>
        </p:nvSpPr>
        <p:spPr>
          <a:xfrm>
            <a:off x="7549959" y="226720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流程图: 磁盘 42"/>
          <p:cNvSpPr/>
          <p:nvPr/>
        </p:nvSpPr>
        <p:spPr>
          <a:xfrm>
            <a:off x="4835315" y="262439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流程图: 磁盘 43"/>
          <p:cNvSpPr/>
          <p:nvPr/>
        </p:nvSpPr>
        <p:spPr>
          <a:xfrm>
            <a:off x="4335249" y="362453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流程图: 磁盘 44"/>
          <p:cNvSpPr/>
          <p:nvPr/>
        </p:nvSpPr>
        <p:spPr>
          <a:xfrm>
            <a:off x="4325725" y="532951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流程图: 磁盘 45"/>
          <p:cNvSpPr/>
          <p:nvPr/>
        </p:nvSpPr>
        <p:spPr>
          <a:xfrm>
            <a:off x="7754749" y="304350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流程图: 磁盘 46"/>
          <p:cNvSpPr/>
          <p:nvPr/>
        </p:nvSpPr>
        <p:spPr>
          <a:xfrm>
            <a:off x="4572000" y="568670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流程图: 磁盘 47"/>
          <p:cNvSpPr/>
          <p:nvPr/>
        </p:nvSpPr>
        <p:spPr>
          <a:xfrm>
            <a:off x="6335513" y="155282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9" name="流程图: 磁盘 48"/>
          <p:cNvSpPr/>
          <p:nvPr/>
        </p:nvSpPr>
        <p:spPr>
          <a:xfrm>
            <a:off x="4682915" y="4257949"/>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0" name="流程图: 磁盘 49"/>
          <p:cNvSpPr/>
          <p:nvPr/>
        </p:nvSpPr>
        <p:spPr>
          <a:xfrm>
            <a:off x="4254287" y="482945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流程图: 磁盘 50"/>
          <p:cNvSpPr/>
          <p:nvPr/>
        </p:nvSpPr>
        <p:spPr>
          <a:xfrm>
            <a:off x="4825791" y="4900891"/>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流程图: 磁盘 51"/>
          <p:cNvSpPr/>
          <p:nvPr/>
        </p:nvSpPr>
        <p:spPr>
          <a:xfrm>
            <a:off x="5397295" y="4829453"/>
            <a:ext cx="500066" cy="5715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椭圆 52"/>
          <p:cNvSpPr/>
          <p:nvPr/>
        </p:nvSpPr>
        <p:spPr>
          <a:xfrm>
            <a:off x="6599988" y="4615139"/>
            <a:ext cx="285752" cy="3571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4" name="任意多边形 53"/>
          <p:cNvSpPr/>
          <p:nvPr/>
        </p:nvSpPr>
        <p:spPr>
          <a:xfrm>
            <a:off x="6502487" y="4809286"/>
            <a:ext cx="107576" cy="215153"/>
          </a:xfrm>
          <a:custGeom>
            <a:avLst/>
            <a:gdLst>
              <a:gd name="connsiteX0" fmla="*/ 107576 w 107576"/>
              <a:gd name="connsiteY0" fmla="*/ 0 h 215153"/>
              <a:gd name="connsiteX1" fmla="*/ 94129 w 107576"/>
              <a:gd name="connsiteY1" fmla="*/ 121024 h 215153"/>
              <a:gd name="connsiteX2" fmla="*/ 80682 w 107576"/>
              <a:gd name="connsiteY2" fmla="*/ 161365 h 215153"/>
              <a:gd name="connsiteX3" fmla="*/ 40341 w 107576"/>
              <a:gd name="connsiteY3" fmla="*/ 201706 h 215153"/>
              <a:gd name="connsiteX4" fmla="*/ 0 w 107576"/>
              <a:gd name="connsiteY4" fmla="*/ 215153 h 2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6" h="215153">
                <a:moveTo>
                  <a:pt x="107576" y="0"/>
                </a:moveTo>
                <a:cubicBezTo>
                  <a:pt x="103094" y="40341"/>
                  <a:pt x="100802" y="80987"/>
                  <a:pt x="94129" y="121024"/>
                </a:cubicBezTo>
                <a:cubicBezTo>
                  <a:pt x="91799" y="135006"/>
                  <a:pt x="88545" y="149571"/>
                  <a:pt x="80682" y="161365"/>
                </a:cubicBezTo>
                <a:cubicBezTo>
                  <a:pt x="70133" y="177188"/>
                  <a:pt x="56164" y="191157"/>
                  <a:pt x="40341" y="201706"/>
                </a:cubicBezTo>
                <a:cubicBezTo>
                  <a:pt x="28547" y="209569"/>
                  <a:pt x="0" y="215153"/>
                  <a:pt x="0" y="21515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任意多边形 54"/>
          <p:cNvSpPr/>
          <p:nvPr/>
        </p:nvSpPr>
        <p:spPr>
          <a:xfrm>
            <a:off x="6875850" y="4809286"/>
            <a:ext cx="164519" cy="191094"/>
          </a:xfrm>
          <a:custGeom>
            <a:avLst/>
            <a:gdLst>
              <a:gd name="connsiteX0" fmla="*/ 30049 w 164519"/>
              <a:gd name="connsiteY0" fmla="*/ 0 h 191094"/>
              <a:gd name="connsiteX1" fmla="*/ 3154 w 164519"/>
              <a:gd name="connsiteY1" fmla="*/ 40342 h 191094"/>
              <a:gd name="connsiteX2" fmla="*/ 16602 w 164519"/>
              <a:gd name="connsiteY2" fmla="*/ 134471 h 191094"/>
              <a:gd name="connsiteX3" fmla="*/ 56943 w 164519"/>
              <a:gd name="connsiteY3" fmla="*/ 161365 h 191094"/>
              <a:gd name="connsiteX4" fmla="*/ 164519 w 164519"/>
              <a:gd name="connsiteY4" fmla="*/ 188259 h 19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19" h="191094">
                <a:moveTo>
                  <a:pt x="30049" y="0"/>
                </a:moveTo>
                <a:cubicBezTo>
                  <a:pt x="21084" y="13447"/>
                  <a:pt x="4762" y="24260"/>
                  <a:pt x="3154" y="40342"/>
                </a:cubicBezTo>
                <a:cubicBezTo>
                  <a:pt x="0" y="71880"/>
                  <a:pt x="3729" y="105508"/>
                  <a:pt x="16602" y="134471"/>
                </a:cubicBezTo>
                <a:cubicBezTo>
                  <a:pt x="23166" y="149239"/>
                  <a:pt x="42175" y="154801"/>
                  <a:pt x="56943" y="161365"/>
                </a:cubicBezTo>
                <a:cubicBezTo>
                  <a:pt x="123833" y="191094"/>
                  <a:pt x="116327" y="188259"/>
                  <a:pt x="164519" y="18825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6" name="直接连接符 55"/>
          <p:cNvCxnSpPr>
            <a:stCxn id="53" idx="4"/>
          </p:cNvCxnSpPr>
          <p:nvPr/>
        </p:nvCxnSpPr>
        <p:spPr>
          <a:xfrm rot="5400000">
            <a:off x="6421393" y="5293800"/>
            <a:ext cx="6429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7" name="等腰三角形 56"/>
          <p:cNvSpPr/>
          <p:nvPr/>
        </p:nvSpPr>
        <p:spPr>
          <a:xfrm>
            <a:off x="6457112" y="5115205"/>
            <a:ext cx="571504" cy="500066"/>
          </a:xfrm>
          <a:prstGeom prst="triangl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8" name="任意多边形 57"/>
          <p:cNvSpPr/>
          <p:nvPr/>
        </p:nvSpPr>
        <p:spPr>
          <a:xfrm>
            <a:off x="5825923" y="3186379"/>
            <a:ext cx="1098177" cy="551330"/>
          </a:xfrm>
          <a:custGeom>
            <a:avLst/>
            <a:gdLst>
              <a:gd name="connsiteX0" fmla="*/ 286871 w 1098177"/>
              <a:gd name="connsiteY0" fmla="*/ 551330 h 551330"/>
              <a:gd name="connsiteX1" fmla="*/ 112059 w 1098177"/>
              <a:gd name="connsiteY1" fmla="*/ 403412 h 551330"/>
              <a:gd name="connsiteX2" fmla="*/ 959224 w 1098177"/>
              <a:gd name="connsiteY2" fmla="*/ 268941 h 551330"/>
              <a:gd name="connsiteX3" fmla="*/ 945777 w 1098177"/>
              <a:gd name="connsiteY3" fmla="*/ 0 h 551330"/>
              <a:gd name="connsiteX4" fmla="*/ 945777 w 1098177"/>
              <a:gd name="connsiteY4" fmla="*/ 0 h 55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177" h="551330">
                <a:moveTo>
                  <a:pt x="286871" y="551330"/>
                </a:moveTo>
                <a:cubicBezTo>
                  <a:pt x="143435" y="500903"/>
                  <a:pt x="0" y="450477"/>
                  <a:pt x="112059" y="403412"/>
                </a:cubicBezTo>
                <a:cubicBezTo>
                  <a:pt x="224118" y="356347"/>
                  <a:pt x="820271" y="336176"/>
                  <a:pt x="959224" y="268941"/>
                </a:cubicBezTo>
                <a:cubicBezTo>
                  <a:pt x="1098177" y="201706"/>
                  <a:pt x="945777" y="0"/>
                  <a:pt x="945777" y="0"/>
                </a:cubicBezTo>
                <a:lnTo>
                  <a:pt x="945777"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p:cNvCxnSpPr/>
          <p:nvPr/>
        </p:nvCxnSpPr>
        <p:spPr>
          <a:xfrm rot="5400000">
            <a:off x="6457112" y="5686709"/>
            <a:ext cx="214314"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200000" flipH="1">
            <a:off x="6814302" y="5686709"/>
            <a:ext cx="21431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68799" y="2829189"/>
            <a:ext cx="1800493" cy="253916"/>
          </a:xfrm>
          <a:prstGeom prst="rect">
            <a:avLst/>
          </a:prstGeom>
          <a:noFill/>
        </p:spPr>
        <p:txBody>
          <a:bodyPr wrap="none" rtlCol="0">
            <a:spAutoFit/>
          </a:bodyPr>
          <a:lstStyle/>
          <a:p>
            <a:r>
              <a:rPr lang="zh-CN" altLang="en-US" sz="1050" dirty="0" smtClean="0"/>
              <a:t>这可要怎么来分析数据呢？</a:t>
            </a:r>
            <a:endParaRPr lang="zh-CN" altLang="en-US" sz="1050" dirty="0"/>
          </a:p>
        </p:txBody>
      </p:sp>
      <p:sp>
        <p:nvSpPr>
          <p:cNvPr id="62" name="椭圆 61"/>
          <p:cNvSpPr/>
          <p:nvPr/>
        </p:nvSpPr>
        <p:spPr>
          <a:xfrm>
            <a:off x="6254551" y="3043503"/>
            <a:ext cx="285752" cy="3571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任意多边形 62"/>
          <p:cNvSpPr/>
          <p:nvPr/>
        </p:nvSpPr>
        <p:spPr>
          <a:xfrm>
            <a:off x="6157050" y="3237650"/>
            <a:ext cx="107576" cy="215153"/>
          </a:xfrm>
          <a:custGeom>
            <a:avLst/>
            <a:gdLst>
              <a:gd name="connsiteX0" fmla="*/ 107576 w 107576"/>
              <a:gd name="connsiteY0" fmla="*/ 0 h 215153"/>
              <a:gd name="connsiteX1" fmla="*/ 94129 w 107576"/>
              <a:gd name="connsiteY1" fmla="*/ 121024 h 215153"/>
              <a:gd name="connsiteX2" fmla="*/ 80682 w 107576"/>
              <a:gd name="connsiteY2" fmla="*/ 161365 h 215153"/>
              <a:gd name="connsiteX3" fmla="*/ 40341 w 107576"/>
              <a:gd name="connsiteY3" fmla="*/ 201706 h 215153"/>
              <a:gd name="connsiteX4" fmla="*/ 0 w 107576"/>
              <a:gd name="connsiteY4" fmla="*/ 215153 h 2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6" h="215153">
                <a:moveTo>
                  <a:pt x="107576" y="0"/>
                </a:moveTo>
                <a:cubicBezTo>
                  <a:pt x="103094" y="40341"/>
                  <a:pt x="100802" y="80987"/>
                  <a:pt x="94129" y="121024"/>
                </a:cubicBezTo>
                <a:cubicBezTo>
                  <a:pt x="91799" y="135006"/>
                  <a:pt x="88545" y="149571"/>
                  <a:pt x="80682" y="161365"/>
                </a:cubicBezTo>
                <a:cubicBezTo>
                  <a:pt x="70133" y="177188"/>
                  <a:pt x="56164" y="191157"/>
                  <a:pt x="40341" y="201706"/>
                </a:cubicBezTo>
                <a:cubicBezTo>
                  <a:pt x="28547" y="209569"/>
                  <a:pt x="0" y="215153"/>
                  <a:pt x="0" y="21515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任意多边形 63"/>
          <p:cNvSpPr/>
          <p:nvPr/>
        </p:nvSpPr>
        <p:spPr>
          <a:xfrm>
            <a:off x="6530413" y="3237650"/>
            <a:ext cx="164519" cy="191094"/>
          </a:xfrm>
          <a:custGeom>
            <a:avLst/>
            <a:gdLst>
              <a:gd name="connsiteX0" fmla="*/ 30049 w 164519"/>
              <a:gd name="connsiteY0" fmla="*/ 0 h 191094"/>
              <a:gd name="connsiteX1" fmla="*/ 3154 w 164519"/>
              <a:gd name="connsiteY1" fmla="*/ 40342 h 191094"/>
              <a:gd name="connsiteX2" fmla="*/ 16602 w 164519"/>
              <a:gd name="connsiteY2" fmla="*/ 134471 h 191094"/>
              <a:gd name="connsiteX3" fmla="*/ 56943 w 164519"/>
              <a:gd name="connsiteY3" fmla="*/ 161365 h 191094"/>
              <a:gd name="connsiteX4" fmla="*/ 164519 w 164519"/>
              <a:gd name="connsiteY4" fmla="*/ 188259 h 19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19" h="191094">
                <a:moveTo>
                  <a:pt x="30049" y="0"/>
                </a:moveTo>
                <a:cubicBezTo>
                  <a:pt x="21084" y="13447"/>
                  <a:pt x="4762" y="24260"/>
                  <a:pt x="3154" y="40342"/>
                </a:cubicBezTo>
                <a:cubicBezTo>
                  <a:pt x="0" y="71880"/>
                  <a:pt x="3729" y="105508"/>
                  <a:pt x="16602" y="134471"/>
                </a:cubicBezTo>
                <a:cubicBezTo>
                  <a:pt x="23166" y="149239"/>
                  <a:pt x="42175" y="154801"/>
                  <a:pt x="56943" y="161365"/>
                </a:cubicBezTo>
                <a:cubicBezTo>
                  <a:pt x="123833" y="191094"/>
                  <a:pt x="116327" y="188259"/>
                  <a:pt x="164519" y="18825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5" name="直接连接符 64"/>
          <p:cNvCxnSpPr>
            <a:stCxn id="62" idx="4"/>
          </p:cNvCxnSpPr>
          <p:nvPr/>
        </p:nvCxnSpPr>
        <p:spPr>
          <a:xfrm rot="5400000">
            <a:off x="6075956" y="3722164"/>
            <a:ext cx="6429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等腰三角形 65"/>
          <p:cNvSpPr/>
          <p:nvPr/>
        </p:nvSpPr>
        <p:spPr>
          <a:xfrm>
            <a:off x="6111675" y="3543569"/>
            <a:ext cx="571504" cy="500066"/>
          </a:xfrm>
          <a:prstGeom prst="triangl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cxnSp>
        <p:nvCxnSpPr>
          <p:cNvPr id="67" name="直接连接符 66"/>
          <p:cNvCxnSpPr/>
          <p:nvPr/>
        </p:nvCxnSpPr>
        <p:spPr>
          <a:xfrm rot="5400000">
            <a:off x="6111675" y="4115073"/>
            <a:ext cx="214314"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200000" flipH="1">
            <a:off x="6468865" y="4115073"/>
            <a:ext cx="214314"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7" idx="0"/>
          </p:cNvCxnSpPr>
          <p:nvPr/>
        </p:nvCxnSpPr>
        <p:spPr>
          <a:xfrm rot="16200000" flipV="1">
            <a:off x="6570146" y="4942486"/>
            <a:ext cx="71438" cy="273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6290270" y="5079486"/>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7" idx="0"/>
          </p:cNvCxnSpPr>
          <p:nvPr/>
        </p:nvCxnSpPr>
        <p:spPr>
          <a:xfrm rot="16200000" flipH="1">
            <a:off x="6784459" y="5073610"/>
            <a:ext cx="142878" cy="22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flipH="1" flipV="1">
            <a:off x="6933212" y="5008048"/>
            <a:ext cx="285752" cy="214314"/>
          </a:xfrm>
          <a:prstGeom prst="line">
            <a:avLst/>
          </a:prstGeom>
        </p:spPr>
        <p:style>
          <a:lnRef idx="1">
            <a:schemeClr val="accent1"/>
          </a:lnRef>
          <a:fillRef idx="0">
            <a:schemeClr val="accent1"/>
          </a:fillRef>
          <a:effectRef idx="0">
            <a:schemeClr val="accent1"/>
          </a:effectRef>
          <a:fontRef idx="minor">
            <a:schemeClr val="tx1"/>
          </a:fontRef>
        </p:style>
      </p:cxnSp>
      <p:pic>
        <p:nvPicPr>
          <p:cNvPr id="73" name="Picture 10"/>
          <p:cNvPicPr>
            <a:picLocks noChangeAspect="1" noChangeArrowheads="1"/>
          </p:cNvPicPr>
          <p:nvPr/>
        </p:nvPicPr>
        <p:blipFill>
          <a:blip r:embed="rId2"/>
          <a:srcRect/>
          <a:stretch>
            <a:fillRect/>
          </a:stretch>
        </p:blipFill>
        <p:spPr bwMode="auto">
          <a:xfrm rot="1800000">
            <a:off x="6119908" y="5193782"/>
            <a:ext cx="143716" cy="642942"/>
          </a:xfrm>
          <a:prstGeom prst="rect">
            <a:avLst/>
          </a:prstGeom>
          <a:noFill/>
          <a:ln w="9525">
            <a:noFill/>
            <a:miter lim="800000"/>
            <a:headEnd/>
            <a:tailEnd/>
          </a:ln>
          <a:effectLst/>
        </p:spPr>
      </p:pic>
      <p:sp>
        <p:nvSpPr>
          <p:cNvPr id="74" name="流程图: 手动操作 73"/>
          <p:cNvSpPr/>
          <p:nvPr/>
        </p:nvSpPr>
        <p:spPr>
          <a:xfrm>
            <a:off x="7468997" y="5258081"/>
            <a:ext cx="1071570" cy="428628"/>
          </a:xfrm>
          <a:prstGeom prst="flowChartManualOperati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5" name="椭圆 74"/>
          <p:cNvSpPr/>
          <p:nvPr/>
        </p:nvSpPr>
        <p:spPr>
          <a:xfrm>
            <a:off x="7783324" y="5624796"/>
            <a:ext cx="142876" cy="14287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6" name="椭圆 75"/>
          <p:cNvSpPr/>
          <p:nvPr/>
        </p:nvSpPr>
        <p:spPr>
          <a:xfrm>
            <a:off x="8102414" y="5624796"/>
            <a:ext cx="142876" cy="14287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7" name="等腰三角形 76"/>
          <p:cNvSpPr/>
          <p:nvPr/>
        </p:nvSpPr>
        <p:spPr>
          <a:xfrm>
            <a:off x="7683311" y="5115205"/>
            <a:ext cx="142876" cy="142876"/>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8" name="平行四边形 77"/>
          <p:cNvSpPr/>
          <p:nvPr/>
        </p:nvSpPr>
        <p:spPr>
          <a:xfrm>
            <a:off x="7826187" y="5043767"/>
            <a:ext cx="214314" cy="214314"/>
          </a:xfrm>
          <a:prstGeom prst="parallelogram">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9" name="菱形 78"/>
          <p:cNvSpPr/>
          <p:nvPr/>
        </p:nvSpPr>
        <p:spPr>
          <a:xfrm>
            <a:off x="7754749" y="4972329"/>
            <a:ext cx="214314" cy="214314"/>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0" name="正五边形 79"/>
          <p:cNvSpPr/>
          <p:nvPr/>
        </p:nvSpPr>
        <p:spPr>
          <a:xfrm>
            <a:off x="8111939" y="5043767"/>
            <a:ext cx="142876" cy="214314"/>
          </a:xfrm>
          <a:prstGeom prst="pentag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1" name="梯形 80"/>
          <p:cNvSpPr/>
          <p:nvPr/>
        </p:nvSpPr>
        <p:spPr>
          <a:xfrm>
            <a:off x="8254815" y="5043767"/>
            <a:ext cx="214314" cy="214314"/>
          </a:xfrm>
          <a:prstGeom prst="trapezoi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2" name="七角星 81"/>
          <p:cNvSpPr/>
          <p:nvPr/>
        </p:nvSpPr>
        <p:spPr>
          <a:xfrm>
            <a:off x="7969063" y="5043767"/>
            <a:ext cx="214314" cy="214314"/>
          </a:xfrm>
          <a:prstGeom prst="star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3" name="流程图: 决策 82"/>
          <p:cNvSpPr/>
          <p:nvPr/>
        </p:nvSpPr>
        <p:spPr>
          <a:xfrm>
            <a:off x="8183377" y="4972329"/>
            <a:ext cx="214314" cy="142876"/>
          </a:xfrm>
          <a:prstGeom prst="flowChartDecis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4" name="流程图: 合并 83"/>
          <p:cNvSpPr/>
          <p:nvPr/>
        </p:nvSpPr>
        <p:spPr>
          <a:xfrm>
            <a:off x="8040501" y="4972329"/>
            <a:ext cx="142876" cy="142876"/>
          </a:xfrm>
          <a:prstGeom prst="flowChartMer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流程图: 手动输入 84"/>
          <p:cNvSpPr/>
          <p:nvPr/>
        </p:nvSpPr>
        <p:spPr>
          <a:xfrm>
            <a:off x="7540435" y="5115205"/>
            <a:ext cx="142876" cy="14287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6" name="立方体 85"/>
          <p:cNvSpPr/>
          <p:nvPr/>
        </p:nvSpPr>
        <p:spPr>
          <a:xfrm>
            <a:off x="7611873" y="4972329"/>
            <a:ext cx="142876" cy="214314"/>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7" name="缺角矩形 86"/>
          <p:cNvSpPr/>
          <p:nvPr/>
        </p:nvSpPr>
        <p:spPr>
          <a:xfrm>
            <a:off x="7826187" y="4900891"/>
            <a:ext cx="214314" cy="142876"/>
          </a:xfrm>
          <a:prstGeom prst="plaqu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8" name="立方体 87"/>
          <p:cNvSpPr/>
          <p:nvPr/>
        </p:nvSpPr>
        <p:spPr>
          <a:xfrm>
            <a:off x="8040501" y="4829453"/>
            <a:ext cx="142876" cy="214314"/>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9" name="矩形 88"/>
          <p:cNvSpPr/>
          <p:nvPr/>
        </p:nvSpPr>
        <p:spPr>
          <a:xfrm>
            <a:off x="6968931" y="4615139"/>
            <a:ext cx="1800493" cy="253916"/>
          </a:xfrm>
          <a:prstGeom prst="rect">
            <a:avLst/>
          </a:prstGeom>
        </p:spPr>
        <p:txBody>
          <a:bodyPr wrap="none">
            <a:spAutoFit/>
          </a:bodyPr>
          <a:lstStyle/>
          <a:p>
            <a:r>
              <a:rPr lang="zh-CN" altLang="en-US" sz="1050" dirty="0" smtClean="0"/>
              <a:t>从大量的数据中获取信息！</a:t>
            </a:r>
            <a:endParaRPr lang="zh-CN" altLang="en-US" sz="10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4293096"/>
            <a:ext cx="5097016" cy="2564904"/>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什么是商业智能</a:t>
            </a:r>
            <a:r>
              <a:rPr lang="en-US" altLang="zh-CN" dirty="0" smtClean="0"/>
              <a:t>(BI)</a:t>
            </a:r>
            <a:r>
              <a:rPr lang="zh-CN" altLang="en-US" dirty="0" smtClean="0"/>
              <a:t>？</a:t>
            </a:r>
            <a:r>
              <a:rPr lang="en-US" altLang="zh-CN" dirty="0" smtClean="0"/>
              <a:t/>
            </a:r>
            <a:br>
              <a:rPr lang="en-US" altLang="zh-CN" dirty="0" smtClean="0"/>
            </a:br>
            <a:r>
              <a:rPr lang="en-US" altLang="zh-CN" dirty="0" smtClean="0"/>
              <a:t/>
            </a:r>
            <a:br>
              <a:rPr lang="en-US" altLang="zh-CN" dirty="0" smtClean="0"/>
            </a:br>
            <a:r>
              <a:rPr lang="zh-CN" altLang="en-US" dirty="0" smtClean="0"/>
              <a:t>商业智能应运而生</a:t>
            </a:r>
            <a:r>
              <a:rPr lang="en-US" altLang="zh-CN" dirty="0" smtClean="0"/>
              <a:t>~~</a:t>
            </a:r>
            <a:endParaRPr lang="zh-CN" altLang="en-US" dirty="0"/>
          </a:p>
        </p:txBody>
      </p:sp>
      <p:sp>
        <p:nvSpPr>
          <p:cNvPr id="3" name="文本占位符 2"/>
          <p:cNvSpPr>
            <a:spLocks noGrp="1"/>
          </p:cNvSpPr>
          <p:nvPr>
            <p:ph type="body" idx="1"/>
          </p:nvPr>
        </p:nvSpPr>
        <p:spPr>
          <a:xfrm>
            <a:off x="495300" y="980728"/>
            <a:ext cx="4376870" cy="639762"/>
          </a:xfrm>
        </p:spPr>
        <p:txBody>
          <a:bodyPr/>
          <a:lstStyle/>
          <a:p>
            <a:r>
              <a:rPr lang="en-US" altLang="zh-CN" dirty="0" smtClean="0"/>
              <a:t>BI</a:t>
            </a:r>
            <a:r>
              <a:rPr lang="zh-CN" altLang="en-US" dirty="0" smtClean="0"/>
              <a:t>系统上的分析</a:t>
            </a:r>
            <a:endParaRPr lang="zh-CN" altLang="en-US" dirty="0"/>
          </a:p>
        </p:txBody>
      </p:sp>
      <p:sp>
        <p:nvSpPr>
          <p:cNvPr id="4" name="内容占位符 3"/>
          <p:cNvSpPr>
            <a:spLocks noGrp="1"/>
          </p:cNvSpPr>
          <p:nvPr>
            <p:ph sz="half" idx="2"/>
          </p:nvPr>
        </p:nvSpPr>
        <p:spPr>
          <a:xfrm>
            <a:off x="495300" y="1620490"/>
            <a:ext cx="4376870" cy="3951288"/>
          </a:xfrm>
        </p:spPr>
        <p:txBody>
          <a:bodyPr>
            <a:normAutofit lnSpcReduction="10000"/>
          </a:bodyPr>
          <a:lstStyle/>
          <a:p>
            <a:pPr>
              <a:buFont typeface="Wingdings" pitchFamily="2" charset="2"/>
              <a:buChar char="ü"/>
            </a:pPr>
            <a:r>
              <a:rPr lang="zh-CN" altLang="en-US" dirty="0" smtClean="0"/>
              <a:t>基于数据仓库</a:t>
            </a:r>
            <a:r>
              <a:rPr lang="en-US" altLang="zh-CN" dirty="0" smtClean="0"/>
              <a:t/>
            </a:r>
            <a:br>
              <a:rPr lang="en-US" altLang="zh-CN" dirty="0" smtClean="0"/>
            </a:br>
            <a:r>
              <a:rPr lang="zh-CN" altLang="en-US" sz="1500" dirty="0" smtClean="0"/>
              <a:t>不影响业务正常运行</a:t>
            </a:r>
            <a:endParaRPr lang="en-US" altLang="zh-CN" sz="1500" dirty="0" smtClean="0"/>
          </a:p>
          <a:p>
            <a:pPr>
              <a:buFont typeface="Wingdings" pitchFamily="2" charset="2"/>
              <a:buChar char="ü"/>
            </a:pPr>
            <a:r>
              <a:rPr lang="zh-CN" altLang="en-US" dirty="0" smtClean="0"/>
              <a:t>支持在线分析处理（</a:t>
            </a:r>
            <a:r>
              <a:rPr lang="en-US" altLang="zh-CN" dirty="0" smtClean="0"/>
              <a:t>OLAP</a:t>
            </a:r>
            <a:r>
              <a:rPr lang="zh-CN" altLang="en-US" dirty="0" smtClean="0"/>
              <a:t>）</a:t>
            </a:r>
            <a:r>
              <a:rPr lang="en-US" altLang="zh-CN" dirty="0" smtClean="0"/>
              <a:t/>
            </a:r>
            <a:br>
              <a:rPr lang="en-US" altLang="zh-CN" dirty="0" smtClean="0"/>
            </a:br>
            <a:r>
              <a:rPr lang="zh-CN" altLang="en-US" sz="1500" dirty="0" smtClean="0"/>
              <a:t>简单，高效，多角度分析</a:t>
            </a:r>
            <a:endParaRPr lang="en-US" altLang="zh-CN" sz="1500" dirty="0" smtClean="0"/>
          </a:p>
          <a:p>
            <a:pPr>
              <a:buFont typeface="Wingdings" pitchFamily="2" charset="2"/>
              <a:buChar char="ü"/>
            </a:pPr>
            <a:r>
              <a:rPr lang="zh-CN" altLang="en-US" dirty="0" smtClean="0"/>
              <a:t>数据有效一致</a:t>
            </a:r>
            <a:r>
              <a:rPr lang="en-US" altLang="zh-CN" dirty="0" smtClean="0"/>
              <a:t/>
            </a:r>
            <a:br>
              <a:rPr lang="en-US" altLang="zh-CN" dirty="0" smtClean="0"/>
            </a:br>
            <a:r>
              <a:rPr lang="zh-CN" altLang="en-US" sz="1500" dirty="0" smtClean="0"/>
              <a:t>数据经过统一定义和规范，出口一致，不存在二义性。</a:t>
            </a:r>
            <a:endParaRPr lang="en-US" altLang="zh-CN" sz="1500" dirty="0" smtClean="0"/>
          </a:p>
          <a:p>
            <a:pPr>
              <a:buFont typeface="Wingdings" pitchFamily="2" charset="2"/>
              <a:buChar char="ü"/>
            </a:pPr>
            <a:r>
              <a:rPr lang="zh-CN" altLang="en-US" dirty="0" smtClean="0"/>
              <a:t>图表展现</a:t>
            </a:r>
            <a:r>
              <a:rPr lang="en-US" altLang="zh-CN" dirty="0" smtClean="0"/>
              <a:t/>
            </a:r>
            <a:br>
              <a:rPr lang="en-US" altLang="zh-CN" dirty="0" smtClean="0"/>
            </a:br>
            <a:r>
              <a:rPr lang="zh-CN" altLang="en-US" sz="1400" dirty="0" smtClean="0"/>
              <a:t>形式多样变化，图文并茂，信息显而易见</a:t>
            </a:r>
            <a:endParaRPr lang="en-US" altLang="zh-CN" sz="1400" dirty="0" smtClean="0"/>
          </a:p>
          <a:p>
            <a:pPr>
              <a:buFont typeface="Wingdings" pitchFamily="2" charset="2"/>
              <a:buChar char="ü"/>
            </a:pPr>
            <a:r>
              <a:rPr lang="en-US" altLang="zh-CN" dirty="0" smtClean="0"/>
              <a:t>……</a:t>
            </a:r>
            <a:endParaRPr lang="zh-CN" altLang="en-US" dirty="0"/>
          </a:p>
        </p:txBody>
      </p:sp>
      <p:sp>
        <p:nvSpPr>
          <p:cNvPr id="5" name="文本占位符 4"/>
          <p:cNvSpPr>
            <a:spLocks noGrp="1"/>
          </p:cNvSpPr>
          <p:nvPr>
            <p:ph type="body" sz="quarter" idx="3"/>
          </p:nvPr>
        </p:nvSpPr>
        <p:spPr>
          <a:xfrm>
            <a:off x="5032111" y="998190"/>
            <a:ext cx="4378590" cy="639762"/>
          </a:xfrm>
        </p:spPr>
        <p:txBody>
          <a:bodyPr/>
          <a:lstStyle/>
          <a:p>
            <a:r>
              <a:rPr lang="zh-CN" altLang="en-US" dirty="0" smtClean="0"/>
              <a:t>业务系统上的分析</a:t>
            </a:r>
            <a:endParaRPr lang="zh-CN" altLang="en-US" dirty="0"/>
          </a:p>
        </p:txBody>
      </p:sp>
      <p:sp>
        <p:nvSpPr>
          <p:cNvPr id="6" name="内容占位符 5"/>
          <p:cNvSpPr>
            <a:spLocks noGrp="1"/>
          </p:cNvSpPr>
          <p:nvPr>
            <p:ph sz="quarter" idx="4"/>
          </p:nvPr>
        </p:nvSpPr>
        <p:spPr>
          <a:xfrm>
            <a:off x="5032111" y="1637952"/>
            <a:ext cx="4378590" cy="3951288"/>
          </a:xfrm>
        </p:spPr>
        <p:txBody>
          <a:bodyPr>
            <a:normAutofit lnSpcReduction="10000"/>
          </a:bodyPr>
          <a:lstStyle/>
          <a:p>
            <a:pPr>
              <a:buFont typeface="微软雅黑" pitchFamily="34" charset="-122"/>
              <a:buChar char="ⅹ"/>
            </a:pPr>
            <a:r>
              <a:rPr lang="zh-CN" altLang="en-US" dirty="0" smtClean="0"/>
              <a:t>基于业务数据库</a:t>
            </a:r>
            <a:r>
              <a:rPr lang="en-US" altLang="zh-CN" dirty="0" smtClean="0"/>
              <a:t/>
            </a:r>
            <a:br>
              <a:rPr lang="en-US" altLang="zh-CN" dirty="0" smtClean="0"/>
            </a:br>
            <a:r>
              <a:rPr lang="zh-CN" altLang="en-US" sz="1500" dirty="0" smtClean="0"/>
              <a:t>影响业务系统正常运行</a:t>
            </a:r>
            <a:endParaRPr lang="en-US" altLang="zh-CN" sz="1500" dirty="0" smtClean="0"/>
          </a:p>
          <a:p>
            <a:pPr>
              <a:buFont typeface="微软雅黑" pitchFamily="34" charset="-122"/>
              <a:buChar char="ⅹ"/>
            </a:pPr>
            <a:r>
              <a:rPr lang="zh-CN" altLang="en-US" dirty="0" smtClean="0"/>
              <a:t>固定式报表</a:t>
            </a:r>
            <a:r>
              <a:rPr lang="en-US" altLang="zh-CN" dirty="0" smtClean="0"/>
              <a:t/>
            </a:r>
            <a:br>
              <a:rPr lang="en-US" altLang="zh-CN" dirty="0" smtClean="0"/>
            </a:br>
            <a:r>
              <a:rPr lang="zh-CN" altLang="en-US" sz="1500" dirty="0" smtClean="0"/>
              <a:t>开发周期长，样式固定，不能随意变换角度</a:t>
            </a:r>
            <a:endParaRPr lang="en-US" altLang="zh-CN" sz="1500" dirty="0" smtClean="0"/>
          </a:p>
          <a:p>
            <a:pPr>
              <a:buFont typeface="微软雅黑" pitchFamily="34" charset="-122"/>
              <a:buChar char="ⅹ"/>
            </a:pPr>
            <a:r>
              <a:rPr lang="zh-CN" altLang="en-US" dirty="0" smtClean="0"/>
              <a:t>数据来源于多系统</a:t>
            </a:r>
            <a:r>
              <a:rPr lang="en-US" altLang="zh-CN" dirty="0" smtClean="0"/>
              <a:t/>
            </a:r>
            <a:br>
              <a:rPr lang="en-US" altLang="zh-CN" dirty="0" smtClean="0"/>
            </a:br>
            <a:r>
              <a:rPr lang="zh-CN" altLang="en-US" sz="1500" dirty="0" smtClean="0"/>
              <a:t>各部门系统对数据的定义不同，造成同名异义或异义同名</a:t>
            </a:r>
            <a:endParaRPr lang="en-US" altLang="zh-CN" sz="1500" dirty="0" smtClean="0"/>
          </a:p>
          <a:p>
            <a:pPr>
              <a:buFont typeface="微软雅黑" pitchFamily="34" charset="-122"/>
              <a:buChar char="ⅹ"/>
            </a:pPr>
            <a:r>
              <a:rPr lang="zh-CN" altLang="en-US" dirty="0" smtClean="0"/>
              <a:t>表现单一</a:t>
            </a:r>
            <a:r>
              <a:rPr lang="en-US" altLang="zh-CN" dirty="0" smtClean="0"/>
              <a:t/>
            </a:r>
            <a:br>
              <a:rPr lang="en-US" altLang="zh-CN" dirty="0" smtClean="0"/>
            </a:br>
            <a:r>
              <a:rPr lang="zh-CN" altLang="en-US" sz="1400" dirty="0" smtClean="0"/>
              <a:t>表现单一，很难实现图文并茂的方式展现数据信息，信息和规律不易发现</a:t>
            </a:r>
            <a:endParaRPr lang="en-US" altLang="zh-CN" sz="1400" dirty="0" smtClean="0"/>
          </a:p>
          <a:p>
            <a:pPr>
              <a:buFont typeface="微软雅黑" pitchFamily="34" charset="-122"/>
              <a:buChar char="ⅹ"/>
            </a:pP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0960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13" name="矩形 12"/>
          <p:cNvSpPr/>
          <p:nvPr/>
        </p:nvSpPr>
        <p:spPr>
          <a:xfrm>
            <a:off x="0" y="6096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ndParaRPr>
          </a:p>
        </p:txBody>
      </p:sp>
      <p:sp>
        <p:nvSpPr>
          <p:cNvPr id="37893" name="Rectangle 4"/>
          <p:cNvSpPr>
            <a:spLocks noChangeArrowheads="1"/>
          </p:cNvSpPr>
          <p:nvPr/>
        </p:nvSpPr>
        <p:spPr bwMode="auto">
          <a:xfrm>
            <a:off x="4162425" y="0"/>
            <a:ext cx="2028825" cy="6858000"/>
          </a:xfrm>
          <a:prstGeom prst="rect">
            <a:avLst/>
          </a:prstGeom>
          <a:gradFill rotWithShape="1">
            <a:gsLst>
              <a:gs pos="0">
                <a:srgbClr val="FFFFFF"/>
              </a:gs>
              <a:gs pos="100000">
                <a:schemeClr val="bg1">
                  <a:alpha val="0"/>
                </a:schemeClr>
              </a:gs>
            </a:gsLst>
            <a:lin ang="0" scaled="1"/>
          </a:gradFill>
          <a:ln w="9525" algn="ctr">
            <a:noFill/>
            <a:miter lim="800000"/>
            <a:headEnd/>
            <a:tailEnd/>
          </a:ln>
        </p:spPr>
        <p:txBody>
          <a:bodyPr wrap="none" anchor="ctr"/>
          <a:lstStyle/>
          <a:p>
            <a:pPr algn="ctr">
              <a:spcBef>
                <a:spcPct val="50000"/>
              </a:spcBef>
            </a:pPr>
            <a:endParaRPr lang="zh-CN" altLang="en-US" sz="1400" b="0">
              <a:solidFill>
                <a:srgbClr val="000000"/>
              </a:solidFill>
              <a:latin typeface="Gill Sans MT" pitchFamily="34" charset="0"/>
              <a:ea typeface="微软雅黑" pitchFamily="34" charset="-122"/>
            </a:endParaRPr>
          </a:p>
        </p:txBody>
      </p:sp>
      <p:sp>
        <p:nvSpPr>
          <p:cNvPr id="37894" name="Freeform 6"/>
          <p:cNvSpPr>
            <a:spLocks/>
          </p:cNvSpPr>
          <p:nvPr/>
        </p:nvSpPr>
        <p:spPr bwMode="auto">
          <a:xfrm>
            <a:off x="1560513" y="3189308"/>
            <a:ext cx="8345487" cy="685800"/>
          </a:xfrm>
          <a:custGeom>
            <a:avLst/>
            <a:gdLst>
              <a:gd name="T0" fmla="*/ 2147483647 w 23200"/>
              <a:gd name="T1" fmla="*/ 0 h 1800"/>
              <a:gd name="T2" fmla="*/ 0 w 23200"/>
              <a:gd name="T3" fmla="*/ 2147483647 h 1800"/>
              <a:gd name="T4" fmla="*/ 2147483647 w 23200"/>
              <a:gd name="T5" fmla="*/ 2147483647 h 1800"/>
              <a:gd name="T6" fmla="*/ 2147483647 w 23200"/>
              <a:gd name="T7" fmla="*/ 2147483647 h 1800"/>
              <a:gd name="T8" fmla="*/ 2147483647 w 23200"/>
              <a:gd name="T9" fmla="*/ 2147483647 h 1800"/>
              <a:gd name="T10" fmla="*/ 2147483647 w 23200"/>
              <a:gd name="T11" fmla="*/ 0 h 1800"/>
              <a:gd name="T12" fmla="*/ 2147483647 w 23200"/>
              <a:gd name="T13" fmla="*/ 0 h 1800"/>
              <a:gd name="T14" fmla="*/ 0 60000 65536"/>
              <a:gd name="T15" fmla="*/ 0 60000 65536"/>
              <a:gd name="T16" fmla="*/ 0 60000 65536"/>
              <a:gd name="T17" fmla="*/ 0 60000 65536"/>
              <a:gd name="T18" fmla="*/ 0 60000 65536"/>
              <a:gd name="T19" fmla="*/ 0 60000 65536"/>
              <a:gd name="T20" fmla="*/ 0 60000 65536"/>
              <a:gd name="T21" fmla="*/ 0 w 23200"/>
              <a:gd name="T22" fmla="*/ 0 h 1800"/>
              <a:gd name="T23" fmla="*/ 23200 w 23200"/>
              <a:gd name="T24" fmla="*/ 1800 h 1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00" h="1800">
                <a:moveTo>
                  <a:pt x="900" y="0"/>
                </a:moveTo>
                <a:cubicBezTo>
                  <a:pt x="403" y="0"/>
                  <a:pt x="0" y="403"/>
                  <a:pt x="0" y="900"/>
                </a:cubicBezTo>
                <a:cubicBezTo>
                  <a:pt x="0" y="1398"/>
                  <a:pt x="403" y="1800"/>
                  <a:pt x="900" y="1800"/>
                </a:cubicBezTo>
                <a:lnTo>
                  <a:pt x="22300" y="1800"/>
                </a:lnTo>
                <a:cubicBezTo>
                  <a:pt x="22798" y="1800"/>
                  <a:pt x="23200" y="1398"/>
                  <a:pt x="23200" y="900"/>
                </a:cubicBezTo>
                <a:cubicBezTo>
                  <a:pt x="23200" y="403"/>
                  <a:pt x="22798" y="0"/>
                  <a:pt x="22300" y="0"/>
                </a:cubicBezTo>
                <a:lnTo>
                  <a:pt x="900" y="0"/>
                </a:lnTo>
                <a:close/>
              </a:path>
            </a:pathLst>
          </a:custGeom>
          <a:solidFill>
            <a:schemeClr val="tx2"/>
          </a:solidFill>
          <a:ln w="0">
            <a:noFill/>
            <a:round/>
            <a:headEnd/>
            <a:tailEnd/>
          </a:ln>
        </p:spPr>
        <p:txBody>
          <a:bodyPr/>
          <a:lstStyle/>
          <a:p>
            <a:endParaRPr lang="zh-CN" altLang="en-US"/>
          </a:p>
        </p:txBody>
      </p:sp>
      <p:sp>
        <p:nvSpPr>
          <p:cNvPr id="37895" name="Rectangle 7"/>
          <p:cNvSpPr>
            <a:spLocks noChangeArrowheads="1"/>
          </p:cNvSpPr>
          <p:nvPr/>
        </p:nvSpPr>
        <p:spPr bwMode="auto">
          <a:xfrm>
            <a:off x="2936875" y="3227408"/>
            <a:ext cx="6378575" cy="609600"/>
          </a:xfrm>
          <a:prstGeom prst="rect">
            <a:avLst/>
          </a:prstGeom>
          <a:noFill/>
          <a:ln w="9525">
            <a:noFill/>
            <a:miter lim="800000"/>
            <a:headEnd/>
            <a:tailEnd/>
          </a:ln>
        </p:spPr>
        <p:txBody>
          <a:bodyPr anchor="ctr"/>
          <a:lstStyle/>
          <a:p>
            <a:pPr algn="r" eaLnBrk="0" hangingPunct="0"/>
            <a:r>
              <a:rPr lang="zh-CN" altLang="en-US" sz="2400" b="0">
                <a:solidFill>
                  <a:srgbClr val="FFFFFF"/>
                </a:solidFill>
                <a:latin typeface="微软雅黑" pitchFamily="34" charset="-122"/>
                <a:ea typeface="微软雅黑" pitchFamily="34" charset="-122"/>
              </a:rPr>
              <a:t>目录</a:t>
            </a:r>
            <a:endParaRPr lang="en-US" altLang="zh-CN" sz="2400" b="0">
              <a:solidFill>
                <a:srgbClr val="FFFFFF"/>
              </a:solidFill>
              <a:latin typeface="微软雅黑" pitchFamily="34" charset="-122"/>
              <a:ea typeface="微软雅黑" pitchFamily="34" charset="-122"/>
            </a:endParaRPr>
          </a:p>
        </p:txBody>
      </p:sp>
      <p:sp>
        <p:nvSpPr>
          <p:cNvPr id="37896" name="灯片编号占位符 3"/>
          <p:cNvSpPr txBox="1">
            <a:spLocks noGrp="1"/>
          </p:cNvSpPr>
          <p:nvPr/>
        </p:nvSpPr>
        <p:spPr bwMode="auto">
          <a:xfrm>
            <a:off x="4251325" y="6588125"/>
            <a:ext cx="1092200" cy="225425"/>
          </a:xfrm>
          <a:prstGeom prst="rect">
            <a:avLst/>
          </a:prstGeom>
          <a:noFill/>
          <a:ln w="9525">
            <a:noFill/>
            <a:miter lim="800000"/>
            <a:headEnd/>
            <a:tailEnd/>
          </a:ln>
        </p:spPr>
        <p:txBody>
          <a:bodyPr/>
          <a:lstStyle/>
          <a:p>
            <a:pPr algn="ctr"/>
            <a:fld id="{739FD7BF-62CA-4D4C-A2F8-8870E261AC4D}" type="slidenum">
              <a:rPr lang="en-US" altLang="zh-CN" sz="1000" b="0">
                <a:solidFill>
                  <a:srgbClr val="000000"/>
                </a:solidFill>
                <a:ea typeface="宋体" charset="-122"/>
              </a:rPr>
              <a:pPr algn="ctr"/>
              <a:t>9</a:t>
            </a:fld>
            <a:endParaRPr lang="en-US" altLang="zh-CN" sz="1000" b="0" dirty="0">
              <a:solidFill>
                <a:srgbClr val="000000"/>
              </a:solidFill>
              <a:ea typeface="宋体" charset="-122"/>
            </a:endParaRPr>
          </a:p>
        </p:txBody>
      </p:sp>
      <p:sp>
        <p:nvSpPr>
          <p:cNvPr id="12" name="TextBox 11"/>
          <p:cNvSpPr txBox="1"/>
          <p:nvPr/>
        </p:nvSpPr>
        <p:spPr>
          <a:xfrm>
            <a:off x="4592960" y="3956070"/>
            <a:ext cx="4968553" cy="2862322"/>
          </a:xfrm>
          <a:prstGeom prst="rect">
            <a:avLst/>
          </a:prstGeom>
          <a:noFill/>
        </p:spPr>
        <p:txBody>
          <a:bodyPr wrap="square">
            <a:spAutoFit/>
          </a:bodyPr>
          <a:lstStyle/>
          <a:p>
            <a:pPr>
              <a:lnSpc>
                <a:spcPct val="150000"/>
              </a:lnSpc>
              <a:defRPr/>
            </a:pPr>
            <a:r>
              <a:rPr lang="zh-CN" altLang="en-US" sz="2000" dirty="0" smtClean="0">
                <a:solidFill>
                  <a:schemeClr val="accent6">
                    <a:lumMod val="60000"/>
                    <a:lumOff val="40000"/>
                  </a:schemeClr>
                </a:solidFill>
                <a:latin typeface="微软雅黑" pitchFamily="34" charset="-122"/>
                <a:ea typeface="微软雅黑" pitchFamily="34" charset="-122"/>
              </a:rPr>
              <a:t>一、什么是商业智能</a:t>
            </a:r>
            <a:r>
              <a:rPr lang="en-US" altLang="zh-CN" sz="2000" dirty="0" smtClean="0">
                <a:solidFill>
                  <a:schemeClr val="accent6">
                    <a:lumMod val="60000"/>
                    <a:lumOff val="40000"/>
                  </a:schemeClr>
                </a:solidFill>
                <a:latin typeface="微软雅黑" pitchFamily="34" charset="-122"/>
                <a:ea typeface="微软雅黑" pitchFamily="34" charset="-122"/>
              </a:rPr>
              <a:t>(BI)</a:t>
            </a:r>
            <a:r>
              <a:rPr lang="zh-CN" altLang="en-US" sz="2000" dirty="0" smtClean="0">
                <a:solidFill>
                  <a:schemeClr val="accent6">
                    <a:lumMod val="60000"/>
                    <a:lumOff val="40000"/>
                  </a:schemeClr>
                </a:solidFill>
                <a:latin typeface="微软雅黑" pitchFamily="34" charset="-122"/>
                <a:ea typeface="微软雅黑" pitchFamily="34" charset="-122"/>
              </a:rPr>
              <a:t>？</a:t>
            </a:r>
            <a:endParaRPr lang="en-US" altLang="zh-CN" sz="2000" dirty="0" smtClean="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smtClean="0">
                <a:solidFill>
                  <a:srgbClr val="FF0000"/>
                </a:solidFill>
                <a:latin typeface="微软雅黑" pitchFamily="34" charset="-122"/>
                <a:ea typeface="微软雅黑" pitchFamily="34" charset="-122"/>
              </a:rPr>
              <a:t>二、商业智能做了什么？</a:t>
            </a:r>
            <a:endParaRPr lang="en-US" altLang="zh-CN" sz="2000" dirty="0">
              <a:solidFill>
                <a:srgbClr val="FF0000"/>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三</a:t>
            </a:r>
            <a:r>
              <a:rPr lang="zh-CN" altLang="en-US" sz="2000" dirty="0" smtClean="0">
                <a:solidFill>
                  <a:schemeClr val="accent6">
                    <a:lumMod val="60000"/>
                    <a:lumOff val="40000"/>
                  </a:schemeClr>
                </a:solidFill>
                <a:latin typeface="微软雅黑" pitchFamily="34" charset="-122"/>
                <a:ea typeface="微软雅黑" pitchFamily="34" charset="-122"/>
              </a:rPr>
              <a:t>、商业智能如何实现？</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四</a:t>
            </a:r>
            <a:r>
              <a:rPr lang="zh-CN" altLang="en-US" sz="2000" dirty="0" smtClean="0">
                <a:solidFill>
                  <a:schemeClr val="accent6">
                    <a:lumMod val="60000"/>
                    <a:lumOff val="40000"/>
                  </a:schemeClr>
                </a:solidFill>
                <a:latin typeface="微软雅黑" pitchFamily="34" charset="-122"/>
                <a:ea typeface="微软雅黑" pitchFamily="34" charset="-122"/>
              </a:rPr>
              <a:t>、其他公司商业智能是什么现状？</a:t>
            </a:r>
            <a:endParaRPr lang="en-US" altLang="zh-CN" sz="2000" dirty="0">
              <a:solidFill>
                <a:schemeClr val="accent6">
                  <a:lumMod val="60000"/>
                  <a:lumOff val="40000"/>
                </a:schemeClr>
              </a:solidFill>
              <a:latin typeface="微软雅黑" pitchFamily="34" charset="-122"/>
              <a:ea typeface="微软雅黑" pitchFamily="34" charset="-122"/>
            </a:endParaRPr>
          </a:p>
          <a:p>
            <a:pPr>
              <a:lnSpc>
                <a:spcPct val="150000"/>
              </a:lnSpc>
              <a:defRPr/>
            </a:pPr>
            <a:r>
              <a:rPr lang="zh-CN" altLang="en-US" sz="2000" dirty="0">
                <a:solidFill>
                  <a:schemeClr val="accent6">
                    <a:lumMod val="60000"/>
                    <a:lumOff val="40000"/>
                  </a:schemeClr>
                </a:solidFill>
                <a:latin typeface="微软雅黑" pitchFamily="34" charset="-122"/>
                <a:ea typeface="微软雅黑" pitchFamily="34" charset="-122"/>
              </a:rPr>
              <a:t>五</a:t>
            </a:r>
            <a:r>
              <a:rPr lang="zh-CN" altLang="en-US" sz="2000" dirty="0" smtClean="0">
                <a:solidFill>
                  <a:schemeClr val="accent6">
                    <a:lumMod val="60000"/>
                    <a:lumOff val="40000"/>
                  </a:schemeClr>
                </a:solidFill>
                <a:latin typeface="微软雅黑" pitchFamily="34" charset="-122"/>
                <a:ea typeface="微软雅黑" pitchFamily="34" charset="-122"/>
              </a:rPr>
              <a:t>、卡当目前的商业智能的步伐</a:t>
            </a:r>
            <a:r>
              <a:rPr lang="en-US" altLang="zh-CN" sz="2000" dirty="0" smtClean="0">
                <a:solidFill>
                  <a:schemeClr val="accent6">
                    <a:lumMod val="60000"/>
                    <a:lumOff val="40000"/>
                  </a:schemeClr>
                </a:solidFill>
                <a:latin typeface="微软雅黑" pitchFamily="34" charset="-122"/>
                <a:ea typeface="微软雅黑" pitchFamily="34" charset="-122"/>
              </a:rPr>
              <a:t>~</a:t>
            </a:r>
          </a:p>
          <a:p>
            <a:pPr>
              <a:lnSpc>
                <a:spcPct val="150000"/>
              </a:lnSpc>
              <a:defRPr/>
            </a:pPr>
            <a:r>
              <a:rPr lang="zh-CN" altLang="en-US" sz="2000" dirty="0" smtClean="0">
                <a:solidFill>
                  <a:schemeClr val="accent6">
                    <a:lumMod val="60000"/>
                    <a:lumOff val="40000"/>
                  </a:schemeClr>
                </a:solidFill>
                <a:latin typeface="微软雅黑" pitchFamily="34" charset="-122"/>
                <a:ea typeface="微软雅黑" pitchFamily="34" charset="-122"/>
              </a:rPr>
              <a:t>六、卡当商业智能的未来</a:t>
            </a:r>
            <a:r>
              <a:rPr lang="en-US" altLang="zh-CN" sz="2000" dirty="0" smtClean="0">
                <a:solidFill>
                  <a:schemeClr val="accent6">
                    <a:lumMod val="60000"/>
                    <a:lumOff val="40000"/>
                  </a:schemeClr>
                </a:solidFill>
                <a:latin typeface="微软雅黑" pitchFamily="34" charset="-122"/>
                <a:ea typeface="微软雅黑" pitchFamily="34" charset="-122"/>
              </a:rPr>
              <a:t>~</a:t>
            </a:r>
            <a:endParaRPr lang="zh-CN" altLang="en-US" sz="2000" dirty="0">
              <a:solidFill>
                <a:schemeClr val="accent6">
                  <a:lumMod val="60000"/>
                  <a:lumOff val="40000"/>
                </a:schemeClr>
              </a:solidFill>
              <a:latin typeface="微软雅黑" pitchFamily="34" charset="-122"/>
              <a:ea typeface="微软雅黑" pitchFamily="34" charset="-122"/>
            </a:endParaRPr>
          </a:p>
        </p:txBody>
      </p:sp>
      <p:pic>
        <p:nvPicPr>
          <p:cNvPr id="11" name="Picture 20" descr="C:\Documents and Settings\Administrator\桌面\卡当logo.png"/>
          <p:cNvPicPr>
            <a:picLocks noChangeAspect="1" noChangeArrowheads="1"/>
          </p:cNvPicPr>
          <p:nvPr/>
        </p:nvPicPr>
        <p:blipFill>
          <a:blip r:embed="rId2" cstate="print"/>
          <a:srcRect/>
          <a:stretch>
            <a:fillRect/>
          </a:stretch>
        </p:blipFill>
        <p:spPr bwMode="auto">
          <a:xfrm>
            <a:off x="5385048" y="2086868"/>
            <a:ext cx="38354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IB Standard Onscreen">
  <a:themeElements>
    <a:clrScheme name="卡当标准色">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fontScheme name="1_IB Standard Onscreen">
      <a:majorFont>
        <a:latin typeface="Verdana"/>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a:solidFill>
            <a:schemeClr val="tx1"/>
          </a:solidFill>
        </a:ln>
      </a:spPr>
      <a:bodyPr rtlCol="0" anchor="ctr"/>
      <a:lstStyle>
        <a:defPPr algn="ctr">
          <a:defRPr sz="1400" dirty="0">
            <a:solidFill>
              <a:schemeClr val="bg1">
                <a:lumMod val="75000"/>
              </a:schemeClr>
            </a:solidFill>
            <a:latin typeface="微软雅黑" pitchFamily="34" charset="-122"/>
            <a:ea typeface="微软雅黑"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a:latin typeface="微软雅黑" pitchFamily="34" charset="-122"/>
            <a:ea typeface="微软雅黑" pitchFamily="34" charset="-122"/>
          </a:defRPr>
        </a:defPPr>
      </a:lstStyle>
    </a:txDef>
  </a:objectDefaults>
  <a:extraClrSchemeLst>
    <a:extraClrScheme>
      <a:clrScheme name="1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B Standard Onscreen">
  <a:themeElements>
    <a:clrScheme name="卡当标准色">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fontScheme name="1_IB Standard Onscreen">
      <a:majorFont>
        <a:latin typeface="Verdana"/>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a:solidFill>
            <a:schemeClr val="tx1"/>
          </a:solidFill>
        </a:ln>
      </a:spPr>
      <a:bodyPr rtlCol="0" anchor="ctr"/>
      <a:lstStyle>
        <a:defPPr algn="ctr">
          <a:defRPr sz="1400" dirty="0">
            <a:solidFill>
              <a:schemeClr val="bg1">
                <a:lumMod val="75000"/>
              </a:schemeClr>
            </a:solidFill>
            <a:latin typeface="微软雅黑" pitchFamily="34" charset="-122"/>
            <a:ea typeface="微软雅黑"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a:latin typeface="微软雅黑" pitchFamily="34" charset="-122"/>
            <a:ea typeface="微软雅黑" pitchFamily="34" charset="-122"/>
          </a:defRPr>
        </a:defPPr>
      </a:lstStyle>
    </a:txDef>
  </a:objectDefaults>
  <a:extraClrSchemeLst>
    <a:extraClrScheme>
      <a:clrScheme name="1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4689</TotalTime>
  <Words>2217</Words>
  <Application>Microsoft Office PowerPoint</Application>
  <PresentationFormat>A4 纸张(210x297 毫米)</PresentationFormat>
  <Paragraphs>479</Paragraphs>
  <Slides>43</Slides>
  <Notes>0</Notes>
  <HiddenSlides>0</HiddenSlides>
  <MMClips>0</MMClips>
  <ScaleCrop>false</ScaleCrop>
  <HeadingPairs>
    <vt:vector size="4" baseType="variant">
      <vt:variant>
        <vt:lpstr>主题</vt:lpstr>
      </vt:variant>
      <vt:variant>
        <vt:i4>2</vt:i4>
      </vt:variant>
      <vt:variant>
        <vt:lpstr>幻灯片标题</vt:lpstr>
      </vt:variant>
      <vt:variant>
        <vt:i4>43</vt:i4>
      </vt:variant>
    </vt:vector>
  </HeadingPairs>
  <TitlesOfParts>
    <vt:vector size="45" baseType="lpstr">
      <vt:lpstr>1_IB Standard Onscreen</vt:lpstr>
      <vt:lpstr>2_IB Standard Onscreen</vt:lpstr>
      <vt:lpstr>幻灯片 1</vt:lpstr>
      <vt:lpstr>目录</vt:lpstr>
      <vt:lpstr>幻灯片 3</vt:lpstr>
      <vt:lpstr>什么是商业智能(BI)？ </vt:lpstr>
      <vt:lpstr>什么是商业智能(BI)？</vt:lpstr>
      <vt:lpstr>什么是商业智能(BI)？   谁需要商业智能？</vt:lpstr>
      <vt:lpstr>什么是商业智能(BI)？  为什么商业智能越来越重要？</vt:lpstr>
      <vt:lpstr>什么是商业智能(BI)？  商业智能应运而生~~</vt:lpstr>
      <vt:lpstr>幻灯片 9</vt:lpstr>
      <vt:lpstr>商业智能做了什么？  搭建适应于行业特点的数据仓库</vt:lpstr>
      <vt:lpstr>商业智能做了什么？  易于使用和查看的信息获取手段</vt:lpstr>
      <vt:lpstr>商业智能做了什么？  强有力的数据搬运工作(ETL过程设计开发)</vt:lpstr>
      <vt:lpstr>幻灯片 13</vt:lpstr>
      <vt:lpstr>三、商业智能如何实现？  商业智能解决方案的构建策略</vt:lpstr>
      <vt:lpstr>三、商业智能如何实现？  商业智能项目的实现方案-逻辑架构</vt:lpstr>
      <vt:lpstr>三、商业智能如何实现？  商业智能项目过程实施方案</vt:lpstr>
      <vt:lpstr>三、商业智能如何实现？  项目开展</vt:lpstr>
      <vt:lpstr>幻灯片 18</vt:lpstr>
      <vt:lpstr>四、其他公司商业智能是什么现状？  电信</vt:lpstr>
      <vt:lpstr>四、其他公司商业智能是什么现状？  医疗卫生</vt:lpstr>
      <vt:lpstr>四、其他公司商业智能是什么现状？  烟草行业</vt:lpstr>
      <vt:lpstr>四、其他公司商业智能是什么现状？  零售行业—沃尔玛</vt:lpstr>
      <vt:lpstr>四、其他公司商业智能是什么现状？  电商行业—淘宝网（猜你喜欢）</vt:lpstr>
      <vt:lpstr>四、其他公司商业智能是什么现状？  其他分析手段</vt:lpstr>
      <vt:lpstr>幻灯片 25</vt:lpstr>
      <vt:lpstr>卡当目前商业智能的步伐~  项目规划</vt:lpstr>
      <vt:lpstr>卡当目前商业智能的步伐~  项目规划（长期）</vt:lpstr>
      <vt:lpstr>卡当目前商业智能的步伐~  项目规划（当前）</vt:lpstr>
      <vt:lpstr>卡当目前商业智能的步伐~  可用的商业智能功能</vt:lpstr>
      <vt:lpstr>卡当目前商业智能的步伐~  多维数据库如何访问？</vt:lpstr>
      <vt:lpstr>卡当目前商业智能的步伐~  多维数据库如何访问？</vt:lpstr>
      <vt:lpstr>卡当目前商业智能的步伐~  多维数据库如何访问？</vt:lpstr>
      <vt:lpstr>卡当目前商业智能的步伐~  多维数据库如何访问？</vt:lpstr>
      <vt:lpstr>卡当目前商业智能的步伐~  多维数据库如何访问？</vt:lpstr>
      <vt:lpstr>卡当目前商业智能的步伐~  多维数据库如何访问？</vt:lpstr>
      <vt:lpstr>卡当目前商业智能的步伐~  多维数据库如何访问？</vt:lpstr>
      <vt:lpstr>卡当目前商业智能的步伐~  多维数据库如何访问？</vt:lpstr>
      <vt:lpstr>幻灯片 38</vt:lpstr>
      <vt:lpstr>卡当商业智能的未来~  支撑全企业的统一数据仓库  </vt:lpstr>
      <vt:lpstr>卡当商业智能的未来~  支持更多部门的联机分析处理 </vt:lpstr>
      <vt:lpstr>卡当商业智能的未来~ 更丰富的商业智能展现形式和分析方法</vt:lpstr>
      <vt:lpstr>卡当商业智能的未来~  更高效的企业运行管控系统</vt:lpstr>
      <vt:lpstr>幻灯片 43</vt:lpstr>
    </vt:vector>
  </TitlesOfParts>
  <Company>data100</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zhengzhi</dc:creator>
  <cp:lastModifiedBy>liyq</cp:lastModifiedBy>
  <cp:revision>568</cp:revision>
  <dcterms:created xsi:type="dcterms:W3CDTF">2008-12-27T09:33:53Z</dcterms:created>
  <dcterms:modified xsi:type="dcterms:W3CDTF">2012-12-10T09:08:26Z</dcterms:modified>
</cp:coreProperties>
</file>